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Default Extension="jp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2.xml" ContentType="application/vnd.openxmlformats-officedocument.presentationml.notesSlide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omments/comment1.xml" ContentType="application/vnd.openxmlformats-officedocument.presentationml.comment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97" r:id="rId1"/>
  </p:sldMasterIdLst>
  <p:notesMasterIdLst>
    <p:notesMasterId r:id="rId19"/>
  </p:notesMasterIdLst>
  <p:handoutMasterIdLst>
    <p:handoutMasterId r:id="rId20"/>
  </p:handoutMasterIdLst>
  <p:sldIdLst>
    <p:sldId id="4631" r:id="rId2"/>
    <p:sldId id="4632" r:id="rId3"/>
    <p:sldId id="4633" r:id="rId4"/>
    <p:sldId id="399" r:id="rId5"/>
    <p:sldId id="331" r:id="rId6"/>
    <p:sldId id="4638" r:id="rId7"/>
    <p:sldId id="4658" r:id="rId8"/>
    <p:sldId id="4643" r:id="rId9"/>
    <p:sldId id="4656" r:id="rId10"/>
    <p:sldId id="4659" r:id="rId11"/>
    <p:sldId id="4660" r:id="rId12"/>
    <p:sldId id="4663" r:id="rId13"/>
    <p:sldId id="4661" r:id="rId14"/>
    <p:sldId id="4648" r:id="rId15"/>
    <p:sldId id="4651" r:id="rId16"/>
    <p:sldId id="4664" r:id="rId17"/>
    <p:sldId id="4652" r:id="rId18"/>
  </p:sldIdLst>
  <p:sldSz cx="12858750" cy="7232650"/>
  <p:notesSz cx="6858000" cy="9144000"/>
  <p:custDataLst>
    <p:tags r:id="rId21"/>
  </p:custDataLst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639763" indent="-182563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1282700" indent="-3683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925638" indent="-554038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2568575" indent="-73977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8" userDrawn="1">
          <p15:clr>
            <a:srgbClr val="A4A3A4"/>
          </p15:clr>
        </p15:guide>
        <p15:guide id="2" pos="4050" userDrawn="1">
          <p15:clr>
            <a:srgbClr val="A4A3A4"/>
          </p15:clr>
        </p15:guide>
        <p15:guide id="3" pos="557" userDrawn="1">
          <p15:clr>
            <a:srgbClr val="A4A3A4"/>
          </p15:clr>
        </p15:guide>
        <p15:guide id="5" orient="horz" pos="4183" userDrawn="1">
          <p15:clr>
            <a:srgbClr val="A4A3A4"/>
          </p15:clr>
        </p15:guide>
        <p15:guide id="6" pos="7497" userDrawn="1">
          <p15:clr>
            <a:srgbClr val="A4A3A4"/>
          </p15:clr>
        </p15:guide>
        <p15:guide id="7" pos="690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用户" initials="Microsof" lastIdx="2" clrIdx="0">
    <p:extLst>
      <p:ext uri="{19B8F6BF-5375-455C-9EA6-DF929625EA0E}">
        <p15:presenceInfo xmlns:p15="http://schemas.microsoft.com/office/powerpoint/2012/main" userId="Microsoft Office 用户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C5B3E"/>
    <a:srgbClr val="27B6B9"/>
    <a:srgbClr val="FFFFFF"/>
    <a:srgbClr val="29ABE2"/>
    <a:srgbClr val="262626"/>
    <a:srgbClr val="F66E4F"/>
    <a:srgbClr val="73DB29"/>
    <a:srgbClr val="FED40D"/>
    <a:srgbClr val="3AD1B5"/>
    <a:srgbClr val="3F3F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487" autoAdjust="0"/>
    <p:restoredTop sz="95274" autoAdjust="0"/>
  </p:normalViewPr>
  <p:slideViewPr>
    <p:cSldViewPr>
      <p:cViewPr varScale="1">
        <p:scale>
          <a:sx n="96" d="100"/>
          <a:sy n="96" d="100"/>
        </p:scale>
        <p:origin x="176" y="408"/>
      </p:cViewPr>
      <p:guideLst>
        <p:guide orient="horz" pos="328"/>
        <p:guide pos="4050"/>
        <p:guide pos="557"/>
        <p:guide orient="horz" pos="4183"/>
        <p:guide pos="7497"/>
        <p:guide pos="6908"/>
      </p:guideLst>
    </p:cSldViewPr>
  </p:slideViewPr>
  <p:outlineViewPr>
    <p:cViewPr>
      <p:scale>
        <a:sx n="100" d="100"/>
        <a:sy n="100" d="100"/>
      </p:scale>
      <p:origin x="0" y="-1037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32" d="100"/>
        <a:sy n="132" d="100"/>
      </p:scale>
      <p:origin x="0" y="0"/>
    </p:cViewPr>
  </p:sorterViewPr>
  <p:notesViewPr>
    <p:cSldViewPr>
      <p:cViewPr varScale="1">
        <p:scale>
          <a:sx n="65" d="100"/>
          <a:sy n="65" d="100"/>
        </p:scale>
        <p:origin x="2796" y="5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tags" Target="tags/tag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1-14T11:21:16.781" idx="1">
    <p:pos x="10" y="10"/>
    <p:text>Retrofit 负责 请求的数据 和 请求的结果，使用 接口的方式 呈现，OkHttp 负责请求的过程，RxJava 负责异步，各种线程之间的切换。</p:text>
    <p:extLst>
      <p:ext uri="{C676402C-5697-4E1C-873F-D02D1690AC5C}">
        <p15:threadingInfo xmlns:p15="http://schemas.microsoft.com/office/powerpoint/2012/main" timeZoneBias="-480"/>
      </p:ext>
    </p:extLst>
  </p:cm>
  <p:cm authorId="1" dt="2019-01-14T11:24:38.929" idx="2">
    <p:pos x="2602" y="3271"/>
    <p:text>1.node的作用    node.js作为独立的中间件服务来提供服务发现功能，发现web服务端程序注册到zookeeper的服务节点，并做对应的请求转发
2.zookeeper的作用    提供服务注册与发现功能，具体资料可参考基于Zookeeper的服务注册与发现ZooKeeper系列－功能介绍及使用
3.spring boot web模块作用     对外提供接口，注册api接口服务到zookeeper</p:text>
    <p:extLst>
      <p:ext uri="{C676402C-5697-4E1C-873F-D02D1690AC5C}">
        <p15:threadingInfo xmlns:p15="http://schemas.microsoft.com/office/powerpoint/2012/main" timeZoneBias="-48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630DBF-D010-4114-9DE3-41E342A27C18}" type="datetimeFigureOut">
              <a:rPr lang="zh-CN" altLang="en-US" smtClean="0"/>
              <a:t>2019/4/2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D1D107-4CC9-43CA-8CA8-36E1DF70D5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666007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06024D97-E667-405D-B634-E583E2108D71}" type="datetimeFigureOut">
              <a:rPr lang="zh-CN" altLang="en-US"/>
              <a:pPr>
                <a:defRPr/>
              </a:pPr>
              <a:t>2019/4/2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418F03C3-53C1-4F10-8DAF-D1F318E96C6E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054043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1pPr>
    <a:lvl2pPr marL="455613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2pPr>
    <a:lvl3pPr marL="912813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3pPr>
    <a:lvl4pPr marL="1370013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4pPr>
    <a:lvl5pPr marL="1827213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5pPr>
    <a:lvl6pPr marL="2285493" algn="l" defTabSz="914197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2742592" algn="l" defTabSz="914197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199692" algn="l" defTabSz="914197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3656788" algn="l" defTabSz="914197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13217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63149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06432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16911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7554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EF2083-0386-4B43-BE3F-5071C6BB4FA7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56070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My First Template</a:t>
            </a:r>
          </a:p>
        </p:txBody>
      </p:sp>
    </p:spTree>
    <p:extLst>
      <p:ext uri="{BB962C8B-B14F-4D97-AF65-F5344CB8AC3E}">
        <p14:creationId xmlns:p14="http://schemas.microsoft.com/office/powerpoint/2010/main" val="34298807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My First Template</a:t>
            </a:r>
          </a:p>
        </p:txBody>
      </p:sp>
    </p:spTree>
    <p:extLst>
      <p:ext uri="{BB962C8B-B14F-4D97-AF65-F5344CB8AC3E}">
        <p14:creationId xmlns:p14="http://schemas.microsoft.com/office/powerpoint/2010/main" val="2243605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97554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EF2083-0386-4B43-BE3F-5071C6BB4FA7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62482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EF2083-0386-4B43-BE3F-5071C6BB4FA7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41557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9BA7F-6926-4D5B-A27E-FB023D36811A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08183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9BA7F-6926-4D5B-A27E-FB023D36811A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38223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EF2083-0386-4B43-BE3F-5071C6BB4FA7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1042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35325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EF2083-0386-4B43-BE3F-5071C6BB4FA7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71295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9681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F82D2-7A68-459D-A996-9BDDA2518FA4}" type="datetimeFigureOut">
              <a:rPr lang="zh-CN" altLang="en-US" smtClean="0"/>
              <a:t>2019/4/2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1EE5D-26FB-46D5-A381-ECFB35BF1D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32886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2193277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8325228" y="6545425"/>
            <a:ext cx="7751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www.1ppt.com/moban/   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行业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www.1ppt.com/hangye/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节日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www.1ppt.com/jieri/   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素材下载：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www.1ppt.com/sucai/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背景图片：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www.1ppt.com/beijing/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图表下载：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www.1ppt.com/tubiao/     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优秀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www.1ppt.com/xiazai/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www.1ppt.com/powerpoint/     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Word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www.1ppt.com/word/              Excel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教程：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www.1ppt.com/excel/ 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资料下载：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www.1ppt.com/ziliao/        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课件下载：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www.1ppt.com/kejian/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范文下载：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www.1ppt.com/fanwen/           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试卷下载：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www.1ppt.com/shiti/ 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教案下载：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www.1ppt.com/jiaoan/       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字体下载：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www.1ppt.com/ziti/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 </a:t>
            </a:r>
            <a:endParaRPr lang="zh-CN" altLang="en-US" sz="100" dirty="0">
              <a:solidFill>
                <a:prstClr val="white"/>
              </a:solidFill>
              <a:latin typeface="Calibri"/>
              <a:ea typeface="宋体"/>
            </a:endParaRPr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84238" y="385763"/>
            <a:ext cx="11090275" cy="1397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84238" y="1925638"/>
            <a:ext cx="11090275" cy="45894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84238" y="6704013"/>
            <a:ext cx="2892425" cy="384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BF82D2-7A68-459D-A996-9BDDA2518FA4}" type="datetimeFigureOut">
              <a:rPr lang="zh-CN" altLang="en-US" smtClean="0"/>
              <a:t>2019/4/2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259263" y="6704013"/>
            <a:ext cx="4340225" cy="384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082088" y="6704013"/>
            <a:ext cx="2892425" cy="384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01EE5D-26FB-46D5-A381-ECFB35BF1D3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0" y="0"/>
            <a:ext cx="12858397" cy="723265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26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50568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05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tags" Target="../tags/tag31.xml"/><Relationship Id="rId7" Type="http://schemas.openxmlformats.org/officeDocument/2006/relationships/notesSlide" Target="../notesSlides/notesSlide14.xml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33.xml"/><Relationship Id="rId4" Type="http://schemas.openxmlformats.org/officeDocument/2006/relationships/tags" Target="../tags/tag3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9.xml"/><Relationship Id="rId13" Type="http://schemas.openxmlformats.org/officeDocument/2006/relationships/slideLayout" Target="../slideLayouts/slideLayout1.xml"/><Relationship Id="rId3" Type="http://schemas.openxmlformats.org/officeDocument/2006/relationships/tags" Target="../tags/tag4.xml"/><Relationship Id="rId7" Type="http://schemas.openxmlformats.org/officeDocument/2006/relationships/tags" Target="../tags/tag8.xml"/><Relationship Id="rId12" Type="http://schemas.openxmlformats.org/officeDocument/2006/relationships/tags" Target="../tags/tag13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tags" Target="../tags/tag12.xml"/><Relationship Id="rId5" Type="http://schemas.openxmlformats.org/officeDocument/2006/relationships/tags" Target="../tags/tag6.xml"/><Relationship Id="rId10" Type="http://schemas.openxmlformats.org/officeDocument/2006/relationships/tags" Target="../tags/tag11.xml"/><Relationship Id="rId4" Type="http://schemas.openxmlformats.org/officeDocument/2006/relationships/tags" Target="../tags/tag5.xml"/><Relationship Id="rId9" Type="http://schemas.openxmlformats.org/officeDocument/2006/relationships/tags" Target="../tags/tag10.xml"/><Relationship Id="rId1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16.xml"/><Relationship Id="rId7" Type="http://schemas.openxmlformats.org/officeDocument/2006/relationships/notesSlide" Target="../notesSlides/notesSlide3.xml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8.xml"/><Relationship Id="rId4" Type="http://schemas.openxmlformats.org/officeDocument/2006/relationships/tags" Target="../tags/tag1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tags" Target="../tags/tag21.xml"/><Relationship Id="rId7" Type="http://schemas.openxmlformats.org/officeDocument/2006/relationships/notesSlide" Target="../notesSlides/notesSlide6.xml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3.xml"/><Relationship Id="rId4" Type="http://schemas.openxmlformats.org/officeDocument/2006/relationships/tags" Target="../tags/tag2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tags" Target="../tags/tag26.xml"/><Relationship Id="rId7" Type="http://schemas.openxmlformats.org/officeDocument/2006/relationships/notesSlide" Target="../notesSlides/notesSlide8.xml"/><Relationship Id="rId2" Type="http://schemas.openxmlformats.org/officeDocument/2006/relationships/tags" Target="../tags/tag25.xml"/><Relationship Id="rId1" Type="http://schemas.openxmlformats.org/officeDocument/2006/relationships/tags" Target="../tags/tag24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8.xml"/><Relationship Id="rId4" Type="http://schemas.openxmlformats.org/officeDocument/2006/relationships/tags" Target="../tags/tag2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任意多边形 15"/>
          <p:cNvSpPr/>
          <p:nvPr/>
        </p:nvSpPr>
        <p:spPr>
          <a:xfrm>
            <a:off x="3763339" y="825500"/>
            <a:ext cx="5332072" cy="5581650"/>
          </a:xfrm>
          <a:custGeom>
            <a:avLst/>
            <a:gdLst>
              <a:gd name="connsiteX0" fmla="*/ 0 w 5332072"/>
              <a:gd name="connsiteY0" fmla="*/ 3618082 h 5581650"/>
              <a:gd name="connsiteX1" fmla="*/ 80779 w 5332072"/>
              <a:gd name="connsiteY1" fmla="*/ 3618082 h 5581650"/>
              <a:gd name="connsiteX2" fmla="*/ 164740 w 5332072"/>
              <a:gd name="connsiteY2" fmla="*/ 3847480 h 5581650"/>
              <a:gd name="connsiteX3" fmla="*/ 2666036 w 5332072"/>
              <a:gd name="connsiteY3" fmla="*/ 5505450 h 5581650"/>
              <a:gd name="connsiteX4" fmla="*/ 5167332 w 5332072"/>
              <a:gd name="connsiteY4" fmla="*/ 3847480 h 5581650"/>
              <a:gd name="connsiteX5" fmla="*/ 5251293 w 5332072"/>
              <a:gd name="connsiteY5" fmla="*/ 3618082 h 5581650"/>
              <a:gd name="connsiteX6" fmla="*/ 5332072 w 5332072"/>
              <a:gd name="connsiteY6" fmla="*/ 3618082 h 5581650"/>
              <a:gd name="connsiteX7" fmla="*/ 5331391 w 5332072"/>
              <a:gd name="connsiteY7" fmla="*/ 3620731 h 5581650"/>
              <a:gd name="connsiteX8" fmla="*/ 2666036 w 5332072"/>
              <a:gd name="connsiteY8" fmla="*/ 5581650 h 5581650"/>
              <a:gd name="connsiteX9" fmla="*/ 681 w 5332072"/>
              <a:gd name="connsiteY9" fmla="*/ 3620731 h 5581650"/>
              <a:gd name="connsiteX10" fmla="*/ 2666036 w 5332072"/>
              <a:gd name="connsiteY10" fmla="*/ 0 h 5581650"/>
              <a:gd name="connsiteX11" fmla="*/ 5331391 w 5332072"/>
              <a:gd name="connsiteY11" fmla="*/ 1960919 h 5581650"/>
              <a:gd name="connsiteX12" fmla="*/ 5332072 w 5332072"/>
              <a:gd name="connsiteY12" fmla="*/ 1963569 h 5581650"/>
              <a:gd name="connsiteX13" fmla="*/ 5251293 w 5332072"/>
              <a:gd name="connsiteY13" fmla="*/ 1963569 h 5581650"/>
              <a:gd name="connsiteX14" fmla="*/ 5167332 w 5332072"/>
              <a:gd name="connsiteY14" fmla="*/ 1734171 h 5581650"/>
              <a:gd name="connsiteX15" fmla="*/ 2666036 w 5332072"/>
              <a:gd name="connsiteY15" fmla="*/ 76200 h 5581650"/>
              <a:gd name="connsiteX16" fmla="*/ 164740 w 5332072"/>
              <a:gd name="connsiteY16" fmla="*/ 1734171 h 5581650"/>
              <a:gd name="connsiteX17" fmla="*/ 80779 w 5332072"/>
              <a:gd name="connsiteY17" fmla="*/ 1963569 h 5581650"/>
              <a:gd name="connsiteX18" fmla="*/ 0 w 5332072"/>
              <a:gd name="connsiteY18" fmla="*/ 1963569 h 5581650"/>
              <a:gd name="connsiteX19" fmla="*/ 681 w 5332072"/>
              <a:gd name="connsiteY19" fmla="*/ 1960919 h 5581650"/>
              <a:gd name="connsiteX20" fmla="*/ 2666036 w 5332072"/>
              <a:gd name="connsiteY20" fmla="*/ 0 h 558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5332072" h="5581650">
                <a:moveTo>
                  <a:pt x="0" y="3618082"/>
                </a:moveTo>
                <a:lnTo>
                  <a:pt x="80779" y="3618082"/>
                </a:lnTo>
                <a:lnTo>
                  <a:pt x="164740" y="3847480"/>
                </a:lnTo>
                <a:cubicBezTo>
                  <a:pt x="576843" y="4821800"/>
                  <a:pt x="1541602" y="5505450"/>
                  <a:pt x="2666036" y="5505450"/>
                </a:cubicBezTo>
                <a:cubicBezTo>
                  <a:pt x="3790471" y="5505450"/>
                  <a:pt x="4755230" y="4821800"/>
                  <a:pt x="5167332" y="3847480"/>
                </a:cubicBezTo>
                <a:lnTo>
                  <a:pt x="5251293" y="3618082"/>
                </a:lnTo>
                <a:lnTo>
                  <a:pt x="5332072" y="3618082"/>
                </a:lnTo>
                <a:lnTo>
                  <a:pt x="5331391" y="3620731"/>
                </a:lnTo>
                <a:cubicBezTo>
                  <a:pt x="4978041" y="4756788"/>
                  <a:pt x="3918367" y="5581650"/>
                  <a:pt x="2666036" y="5581650"/>
                </a:cubicBezTo>
                <a:cubicBezTo>
                  <a:pt x="1413706" y="5581650"/>
                  <a:pt x="354032" y="4756788"/>
                  <a:pt x="681" y="3620731"/>
                </a:cubicBezTo>
                <a:close/>
                <a:moveTo>
                  <a:pt x="2666036" y="0"/>
                </a:moveTo>
                <a:cubicBezTo>
                  <a:pt x="3918367" y="0"/>
                  <a:pt x="4978041" y="824862"/>
                  <a:pt x="5331391" y="1960919"/>
                </a:cubicBezTo>
                <a:lnTo>
                  <a:pt x="5332072" y="1963569"/>
                </a:lnTo>
                <a:lnTo>
                  <a:pt x="5251293" y="1963569"/>
                </a:lnTo>
                <a:lnTo>
                  <a:pt x="5167332" y="1734171"/>
                </a:lnTo>
                <a:cubicBezTo>
                  <a:pt x="4755230" y="759851"/>
                  <a:pt x="3790471" y="76200"/>
                  <a:pt x="2666036" y="76200"/>
                </a:cubicBezTo>
                <a:cubicBezTo>
                  <a:pt x="1541602" y="76200"/>
                  <a:pt x="576843" y="759851"/>
                  <a:pt x="164740" y="1734171"/>
                </a:cubicBezTo>
                <a:lnTo>
                  <a:pt x="80779" y="1963569"/>
                </a:lnTo>
                <a:lnTo>
                  <a:pt x="0" y="1963569"/>
                </a:lnTo>
                <a:lnTo>
                  <a:pt x="681" y="1960919"/>
                </a:lnTo>
                <a:cubicBezTo>
                  <a:pt x="354032" y="824862"/>
                  <a:pt x="1413706" y="0"/>
                  <a:pt x="2666036" y="0"/>
                </a:cubicBezTo>
                <a:close/>
              </a:path>
            </a:pathLst>
          </a:custGeom>
          <a:solidFill>
            <a:schemeClr val="accent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3816060" y="1003010"/>
            <a:ext cx="5226630" cy="5226630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4" name="矩形 259"/>
          <p:cNvSpPr>
            <a:spLocks noChangeArrowheads="1"/>
          </p:cNvSpPr>
          <p:nvPr/>
        </p:nvSpPr>
        <p:spPr bwMode="auto">
          <a:xfrm>
            <a:off x="3524250" y="2104157"/>
            <a:ext cx="5810250" cy="92333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zh-CN" altLang="en-US" sz="6000" b="1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工程实践</a:t>
            </a:r>
            <a:endParaRPr lang="en-US" altLang="zh-CN" sz="6000" b="1" spc="-15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矩形 259"/>
          <p:cNvSpPr>
            <a:spLocks noChangeArrowheads="1"/>
          </p:cNvSpPr>
          <p:nvPr/>
        </p:nvSpPr>
        <p:spPr bwMode="auto">
          <a:xfrm>
            <a:off x="2597150" y="3073211"/>
            <a:ext cx="7664450" cy="1107996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zh-CN" altLang="en-US" sz="7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健康咨询机器人</a:t>
            </a:r>
            <a:endParaRPr lang="en-US" altLang="zh-CN" sz="72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矩形 259"/>
          <p:cNvSpPr>
            <a:spLocks noChangeArrowheads="1"/>
          </p:cNvSpPr>
          <p:nvPr/>
        </p:nvSpPr>
        <p:spPr bwMode="auto">
          <a:xfrm>
            <a:off x="4667250" y="4406742"/>
            <a:ext cx="3524250" cy="307777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square" lIns="0" tIns="0" rIns="0" bIns="0" anchor="t" anchorCtr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anose="020B0604020202020204" pitchFamily="34" charset="0"/>
              </a:rPr>
              <a:t>汇报：宋博文 周明作 李生果</a:t>
            </a:r>
          </a:p>
        </p:txBody>
      </p:sp>
      <p:sp>
        <p:nvSpPr>
          <p:cNvPr id="8" name="矩形 259">
            <a:extLst>
              <a:ext uri="{FF2B5EF4-FFF2-40B4-BE49-F238E27FC236}">
                <a16:creationId xmlns:a16="http://schemas.microsoft.com/office/drawing/2014/main" id="{A29D1331-2330-3E48-89CC-1945AF6A6A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67250" y="4861744"/>
            <a:ext cx="3524250" cy="307777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square" lIns="0" tIns="0" rIns="0" bIns="0" anchor="t" anchorCtr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anose="020B0604020202020204" pitchFamily="34" charset="0"/>
              </a:rPr>
              <a:t>中国科学技术大学软件学院</a:t>
            </a:r>
          </a:p>
        </p:txBody>
      </p:sp>
    </p:spTree>
    <p:extLst>
      <p:ext uri="{BB962C8B-B14F-4D97-AF65-F5344CB8AC3E}">
        <p14:creationId xmlns:p14="http://schemas.microsoft.com/office/powerpoint/2010/main" val="1492138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G_2401">
            <a:hlinkClick r:id="" action="ppaction://media"/>
            <a:extLst>
              <a:ext uri="{FF2B5EF4-FFF2-40B4-BE49-F238E27FC236}">
                <a16:creationId xmlns:a16="http://schemas.microsoft.com/office/drawing/2014/main" id="{21ED495F-41CA-2F4D-AF0A-F22D5FD29B1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701183" y="0"/>
            <a:ext cx="4064000" cy="7213600"/>
          </a:xfrm>
          <a:prstGeom prst="rect">
            <a:avLst/>
          </a:prstGeom>
        </p:spPr>
      </p:pic>
      <p:sp>
        <p:nvSpPr>
          <p:cNvPr id="5" name="TextBox 8">
            <a:extLst>
              <a:ext uri="{FF2B5EF4-FFF2-40B4-BE49-F238E27FC236}">
                <a16:creationId xmlns:a16="http://schemas.microsoft.com/office/drawing/2014/main" id="{10BA5C2B-ED6E-6442-B0C7-CB30D55FE4A1}"/>
              </a:ext>
            </a:extLst>
          </p:cNvPr>
          <p:cNvSpPr txBox="1"/>
          <p:nvPr/>
        </p:nvSpPr>
        <p:spPr>
          <a:xfrm>
            <a:off x="755650" y="365631"/>
            <a:ext cx="2311176" cy="43088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zh-CN" altLang="en-US" sz="28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项目现状</a:t>
            </a:r>
            <a:endParaRPr lang="zh-CN" altLang="en-US" sz="36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" name="TextBox 8">
            <a:extLst>
              <a:ext uri="{FF2B5EF4-FFF2-40B4-BE49-F238E27FC236}">
                <a16:creationId xmlns:a16="http://schemas.microsoft.com/office/drawing/2014/main" id="{B1A12C6B-6F0D-8D4A-85FA-018B76801F89}"/>
              </a:ext>
            </a:extLst>
          </p:cNvPr>
          <p:cNvSpPr txBox="1"/>
          <p:nvPr/>
        </p:nvSpPr>
        <p:spPr>
          <a:xfrm>
            <a:off x="755650" y="824352"/>
            <a:ext cx="2311176" cy="16927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zh-CN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PROJECT STATUS</a:t>
            </a:r>
          </a:p>
        </p:txBody>
      </p:sp>
    </p:spTree>
    <p:extLst>
      <p:ext uri="{BB962C8B-B14F-4D97-AF65-F5344CB8AC3E}">
        <p14:creationId xmlns:p14="http://schemas.microsoft.com/office/powerpoint/2010/main" val="2471901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0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8">
            <a:extLst>
              <a:ext uri="{FF2B5EF4-FFF2-40B4-BE49-F238E27FC236}">
                <a16:creationId xmlns:a16="http://schemas.microsoft.com/office/drawing/2014/main" id="{10BA5C2B-ED6E-6442-B0C7-CB30D55FE4A1}"/>
              </a:ext>
            </a:extLst>
          </p:cNvPr>
          <p:cNvSpPr txBox="1"/>
          <p:nvPr/>
        </p:nvSpPr>
        <p:spPr>
          <a:xfrm>
            <a:off x="755650" y="365631"/>
            <a:ext cx="2311176" cy="43088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zh-CN" altLang="en-US" sz="28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项目现状</a:t>
            </a:r>
            <a:endParaRPr lang="zh-CN" altLang="en-US" sz="36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" name="TextBox 8">
            <a:extLst>
              <a:ext uri="{FF2B5EF4-FFF2-40B4-BE49-F238E27FC236}">
                <a16:creationId xmlns:a16="http://schemas.microsoft.com/office/drawing/2014/main" id="{B1A12C6B-6F0D-8D4A-85FA-018B76801F89}"/>
              </a:ext>
            </a:extLst>
          </p:cNvPr>
          <p:cNvSpPr txBox="1"/>
          <p:nvPr/>
        </p:nvSpPr>
        <p:spPr>
          <a:xfrm>
            <a:off x="755650" y="824352"/>
            <a:ext cx="2311176" cy="16927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zh-CN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PROJECT STATUS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63D1643-B293-B345-9996-C2A4E2E0236D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3391" y="303064"/>
            <a:ext cx="4058195" cy="692958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98AC5652-FC1C-1949-A505-D79540B49C34}"/>
              </a:ext>
            </a:extLst>
          </p:cNvPr>
          <p:cNvSpPr txBox="1"/>
          <p:nvPr/>
        </p:nvSpPr>
        <p:spPr>
          <a:xfrm>
            <a:off x="308695" y="3767857"/>
            <a:ext cx="590418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3200" dirty="0"/>
              <a:t>Cordova</a:t>
            </a:r>
            <a:r>
              <a:rPr lang="zh-CN" altLang="zh-CN" sz="3200" dirty="0"/>
              <a:t>插件 </a:t>
            </a:r>
            <a:endParaRPr lang="en-US" altLang="zh-CN" sz="3200" dirty="0"/>
          </a:p>
          <a:p>
            <a:pPr algn="r"/>
            <a:r>
              <a:rPr lang="zh-CN" altLang="zh-CN" sz="3200" dirty="0"/>
              <a:t>在</a:t>
            </a:r>
            <a:r>
              <a:rPr lang="en-US" altLang="zh-CN" sz="3200" dirty="0"/>
              <a:t>ionic</a:t>
            </a:r>
            <a:r>
              <a:rPr lang="zh-CN" altLang="zh-CN" sz="3200" dirty="0"/>
              <a:t>框架中使用百度语音识别</a:t>
            </a:r>
            <a:endParaRPr kumimoji="1"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2647822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8">
            <a:extLst>
              <a:ext uri="{FF2B5EF4-FFF2-40B4-BE49-F238E27FC236}">
                <a16:creationId xmlns:a16="http://schemas.microsoft.com/office/drawing/2014/main" id="{10BA5C2B-ED6E-6442-B0C7-CB30D55FE4A1}"/>
              </a:ext>
            </a:extLst>
          </p:cNvPr>
          <p:cNvSpPr txBox="1"/>
          <p:nvPr/>
        </p:nvSpPr>
        <p:spPr>
          <a:xfrm>
            <a:off x="755650" y="365631"/>
            <a:ext cx="2311176" cy="43088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zh-CN" altLang="en-US" sz="28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项目现状</a:t>
            </a:r>
            <a:endParaRPr lang="zh-CN" altLang="en-US" sz="36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" name="TextBox 8">
            <a:extLst>
              <a:ext uri="{FF2B5EF4-FFF2-40B4-BE49-F238E27FC236}">
                <a16:creationId xmlns:a16="http://schemas.microsoft.com/office/drawing/2014/main" id="{B1A12C6B-6F0D-8D4A-85FA-018B76801F89}"/>
              </a:ext>
            </a:extLst>
          </p:cNvPr>
          <p:cNvSpPr txBox="1"/>
          <p:nvPr/>
        </p:nvSpPr>
        <p:spPr>
          <a:xfrm>
            <a:off x="755650" y="824352"/>
            <a:ext cx="2311176" cy="16927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zh-CN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PROJECT STATUS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8AC5652-FC1C-1949-A505-D79540B49C34}"/>
              </a:ext>
            </a:extLst>
          </p:cNvPr>
          <p:cNvSpPr txBox="1"/>
          <p:nvPr/>
        </p:nvSpPr>
        <p:spPr>
          <a:xfrm>
            <a:off x="755650" y="1816125"/>
            <a:ext cx="22365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3200" dirty="0"/>
              <a:t>图灵机器人</a:t>
            </a:r>
            <a:endParaRPr kumimoji="1" lang="zh-CN" altLang="en-US" sz="32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1E08FB5-502D-E840-B348-AB816B3D0E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3071" y="33302"/>
            <a:ext cx="4068366" cy="723265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FDE11AD-7987-304B-83B8-A1AA7F5DE5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1543" y="3256285"/>
            <a:ext cx="4464496" cy="2674384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BF4F5A1A-F5BA-EE47-B7EB-7D4E4250D8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1543" y="262956"/>
            <a:ext cx="4556324" cy="2795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1700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8">
            <a:extLst>
              <a:ext uri="{FF2B5EF4-FFF2-40B4-BE49-F238E27FC236}">
                <a16:creationId xmlns:a16="http://schemas.microsoft.com/office/drawing/2014/main" id="{10BA5C2B-ED6E-6442-B0C7-CB30D55FE4A1}"/>
              </a:ext>
            </a:extLst>
          </p:cNvPr>
          <p:cNvSpPr txBox="1"/>
          <p:nvPr/>
        </p:nvSpPr>
        <p:spPr>
          <a:xfrm>
            <a:off x="755650" y="365631"/>
            <a:ext cx="2311176" cy="43088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zh-CN" altLang="en-US" sz="28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项目现状</a:t>
            </a:r>
            <a:endParaRPr lang="zh-CN" altLang="en-US" sz="36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" name="TextBox 8">
            <a:extLst>
              <a:ext uri="{FF2B5EF4-FFF2-40B4-BE49-F238E27FC236}">
                <a16:creationId xmlns:a16="http://schemas.microsoft.com/office/drawing/2014/main" id="{B1A12C6B-6F0D-8D4A-85FA-018B76801F89}"/>
              </a:ext>
            </a:extLst>
          </p:cNvPr>
          <p:cNvSpPr txBox="1"/>
          <p:nvPr/>
        </p:nvSpPr>
        <p:spPr>
          <a:xfrm>
            <a:off x="755650" y="824352"/>
            <a:ext cx="2311176" cy="16927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zh-CN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PROJECT STATUS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5376EEF-33DE-644A-860B-F6C28F892E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1623" y="-25792"/>
            <a:ext cx="4045580" cy="723265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09C4A740-5293-AC42-AF49-87A6DB6A0D28}"/>
              </a:ext>
            </a:extLst>
          </p:cNvPr>
          <p:cNvSpPr txBox="1"/>
          <p:nvPr/>
        </p:nvSpPr>
        <p:spPr>
          <a:xfrm>
            <a:off x="1336401" y="1600101"/>
            <a:ext cx="11496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200" dirty="0"/>
              <a:t>IONIC</a:t>
            </a:r>
            <a:endParaRPr kumimoji="1" lang="zh-CN" altLang="en-US" sz="3200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220CF5E2-1795-7E42-B83D-A235D65F1D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703" y="3328293"/>
            <a:ext cx="8119092" cy="2679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1626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连接符 5"/>
          <p:cNvCxnSpPr/>
          <p:nvPr>
            <p:custDataLst>
              <p:tags r:id="rId2"/>
            </p:custDataLst>
          </p:nvPr>
        </p:nvCxnSpPr>
        <p:spPr>
          <a:xfrm>
            <a:off x="0" y="3131986"/>
            <a:ext cx="1285875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>
            <p:custDataLst>
              <p:tags r:id="rId3"/>
            </p:custDataLst>
          </p:nvPr>
        </p:nvCxnSpPr>
        <p:spPr>
          <a:xfrm>
            <a:off x="0" y="4583956"/>
            <a:ext cx="1285875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>
            <p:custDataLst>
              <p:tags r:id="rId4"/>
            </p:custDataLst>
          </p:nvPr>
        </p:nvSpPr>
        <p:spPr>
          <a:xfrm>
            <a:off x="4679225" y="2886663"/>
            <a:ext cx="3428044" cy="49064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altLang="zh-CN" sz="2800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PART  4</a:t>
            </a:r>
          </a:p>
        </p:txBody>
      </p:sp>
      <p:sp>
        <p:nvSpPr>
          <p:cNvPr id="8" name="MH_Entry_1"/>
          <p:cNvSpPr/>
          <p:nvPr>
            <p:custDataLst>
              <p:tags r:id="rId5"/>
            </p:custDataLst>
          </p:nvPr>
        </p:nvSpPr>
        <p:spPr>
          <a:xfrm>
            <a:off x="4330379" y="3629847"/>
            <a:ext cx="4125737" cy="800219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0 w 2520280"/>
              <a:gd name="connsiteY7" fmla="*/ 0 h 1872208"/>
              <a:gd name="connsiteX0" fmla="*/ 0 w 2520280"/>
              <a:gd name="connsiteY0" fmla="*/ 1872208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0 h 1872208"/>
              <a:gd name="connsiteX5" fmla="*/ 2520280 w 2520280"/>
              <a:gd name="connsiteY5" fmla="*/ 0 h 1872208"/>
              <a:gd name="connsiteX6" fmla="*/ 0 w 2520280"/>
              <a:gd name="connsiteY6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2520280 w 2520280"/>
              <a:gd name="connsiteY4" fmla="*/ 0 h 1872208"/>
              <a:gd name="connsiteX5" fmla="*/ 0 w 2520280"/>
              <a:gd name="connsiteY5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34255 w 2520280"/>
              <a:gd name="connsiteY4" fmla="*/ 0 h 1872208"/>
              <a:gd name="connsiteX5" fmla="*/ 0 w 2520280"/>
              <a:gd name="connsiteY5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917 w 2520280"/>
              <a:gd name="connsiteY4" fmla="*/ 6036 h 1872208"/>
              <a:gd name="connsiteX5" fmla="*/ 0 w 2520280"/>
              <a:gd name="connsiteY5" fmla="*/ 0 h 1872208"/>
              <a:gd name="connsiteX0" fmla="*/ 0 w 2520280"/>
              <a:gd name="connsiteY0" fmla="*/ 1890314 h 1890314"/>
              <a:gd name="connsiteX1" fmla="*/ 2520280 w 2520280"/>
              <a:gd name="connsiteY1" fmla="*/ 1890314 h 1890314"/>
              <a:gd name="connsiteX2" fmla="*/ 0 w 2520280"/>
              <a:gd name="connsiteY2" fmla="*/ 1890314 h 1890314"/>
              <a:gd name="connsiteX3" fmla="*/ 0 w 2520280"/>
              <a:gd name="connsiteY3" fmla="*/ 18106 h 1890314"/>
              <a:gd name="connsiteX4" fmla="*/ 53304 w 2520280"/>
              <a:gd name="connsiteY4" fmla="*/ 0 h 1890314"/>
              <a:gd name="connsiteX5" fmla="*/ 0 w 2520280"/>
              <a:gd name="connsiteY5" fmla="*/ 18106 h 1890314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916 w 2520280"/>
              <a:gd name="connsiteY4" fmla="*/ 0 h 1872208"/>
              <a:gd name="connsiteX5" fmla="*/ 0 w 2520280"/>
              <a:gd name="connsiteY5" fmla="*/ 0 h 1872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zh-CN" altLang="en-US" sz="36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研究进度安排</a:t>
            </a:r>
          </a:p>
          <a:p>
            <a:pPr algn="ctr"/>
            <a:r>
              <a:rPr lang="en-US" altLang="zh-CN" sz="16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RESEARCH SCHEDULE</a:t>
            </a:r>
            <a:endParaRPr lang="zh-CN" altLang="en-US" sz="1600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098036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Oval 102"/>
          <p:cNvSpPr/>
          <p:nvPr/>
        </p:nvSpPr>
        <p:spPr>
          <a:xfrm>
            <a:off x="3349726" y="5535209"/>
            <a:ext cx="598455" cy="598451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en-US" sz="1264" b="1" dirty="0">
                <a:solidFill>
                  <a:schemeClr val="accent5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05</a:t>
            </a:r>
            <a:endParaRPr lang="en-US" sz="1264" dirty="0">
              <a:solidFill>
                <a:schemeClr val="accent5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2" name="Oval 101"/>
          <p:cNvSpPr/>
          <p:nvPr/>
        </p:nvSpPr>
        <p:spPr>
          <a:xfrm>
            <a:off x="4735143" y="5034052"/>
            <a:ext cx="598455" cy="598451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en-US" sz="1264" b="1" dirty="0">
                <a:solidFill>
                  <a:schemeClr val="accent4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04</a:t>
            </a:r>
            <a:endParaRPr lang="en-US" sz="1264" dirty="0">
              <a:solidFill>
                <a:schemeClr val="accent4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1" name="Oval 100"/>
          <p:cNvSpPr/>
          <p:nvPr/>
        </p:nvSpPr>
        <p:spPr>
          <a:xfrm>
            <a:off x="5327692" y="3545533"/>
            <a:ext cx="598455" cy="598451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en-US" sz="1264" b="1" dirty="0">
                <a:solidFill>
                  <a:schemeClr val="accent3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03</a:t>
            </a:r>
            <a:endParaRPr lang="en-US" sz="1264" dirty="0">
              <a:solidFill>
                <a:schemeClr val="accent3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0" name="Oval 99"/>
          <p:cNvSpPr/>
          <p:nvPr/>
        </p:nvSpPr>
        <p:spPr>
          <a:xfrm>
            <a:off x="4623211" y="2113153"/>
            <a:ext cx="598455" cy="598451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en-US" sz="1264" b="1" dirty="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02</a:t>
            </a:r>
            <a:endParaRPr lang="en-US" sz="1264" dirty="0">
              <a:solidFill>
                <a:schemeClr val="accent2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9" name="Oval 98"/>
          <p:cNvSpPr/>
          <p:nvPr/>
        </p:nvSpPr>
        <p:spPr>
          <a:xfrm>
            <a:off x="3340696" y="1607373"/>
            <a:ext cx="598455" cy="598451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en-US" sz="1264" b="1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01</a:t>
            </a:r>
          </a:p>
        </p:txBody>
      </p:sp>
      <p:grpSp>
        <p:nvGrpSpPr>
          <p:cNvPr id="2" name="Group 92"/>
          <p:cNvGrpSpPr/>
          <p:nvPr/>
        </p:nvGrpSpPr>
        <p:grpSpPr>
          <a:xfrm rot="10800000">
            <a:off x="2481861" y="2708347"/>
            <a:ext cx="2341994" cy="3007174"/>
            <a:chOff x="2577430" y="1009650"/>
            <a:chExt cx="2769942" cy="3556670"/>
          </a:xfrm>
        </p:grpSpPr>
        <p:sp>
          <p:nvSpPr>
            <p:cNvPr id="94" name="Pentagon 93"/>
            <p:cNvSpPr/>
            <p:nvPr/>
          </p:nvSpPr>
          <p:spPr>
            <a:xfrm rot="16200000">
              <a:off x="2990850" y="1714500"/>
              <a:ext cx="1943100" cy="533400"/>
            </a:xfrm>
            <a:prstGeom prst="homePlat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1687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95" name="Oval 94"/>
            <p:cNvSpPr/>
            <p:nvPr/>
          </p:nvSpPr>
          <p:spPr>
            <a:xfrm>
              <a:off x="2577430" y="1796378"/>
              <a:ext cx="2769942" cy="2769942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1687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96" name="Oval 95"/>
            <p:cNvSpPr/>
            <p:nvPr/>
          </p:nvSpPr>
          <p:spPr>
            <a:xfrm>
              <a:off x="2719157" y="1938105"/>
              <a:ext cx="2486488" cy="2486488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1687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97" name="Pentagon 96"/>
            <p:cNvSpPr/>
            <p:nvPr/>
          </p:nvSpPr>
          <p:spPr>
            <a:xfrm rot="16200000" flipV="1">
              <a:off x="3114675" y="2238374"/>
              <a:ext cx="1695450" cy="76201"/>
            </a:xfrm>
            <a:prstGeom prst="homePlat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1687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3" name="Group 87"/>
          <p:cNvGrpSpPr/>
          <p:nvPr/>
        </p:nvGrpSpPr>
        <p:grpSpPr>
          <a:xfrm rot="8100000">
            <a:off x="2977087" y="2773275"/>
            <a:ext cx="1949710" cy="2811032"/>
            <a:chOff x="2809413" y="1009650"/>
            <a:chExt cx="2305976" cy="3324687"/>
          </a:xfrm>
        </p:grpSpPr>
        <p:sp>
          <p:nvSpPr>
            <p:cNvPr id="89" name="Pentagon 88"/>
            <p:cNvSpPr/>
            <p:nvPr/>
          </p:nvSpPr>
          <p:spPr>
            <a:xfrm rot="16200000">
              <a:off x="2990850" y="1714500"/>
              <a:ext cx="1943100" cy="533400"/>
            </a:xfrm>
            <a:prstGeom prst="homePlat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1687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90" name="Oval 89"/>
            <p:cNvSpPr/>
            <p:nvPr/>
          </p:nvSpPr>
          <p:spPr>
            <a:xfrm>
              <a:off x="2809413" y="2028361"/>
              <a:ext cx="2305976" cy="230597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1687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91" name="Oval 90"/>
            <p:cNvSpPr/>
            <p:nvPr/>
          </p:nvSpPr>
          <p:spPr>
            <a:xfrm>
              <a:off x="2927401" y="2146349"/>
              <a:ext cx="2070000" cy="20700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1687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92" name="Pentagon 91"/>
            <p:cNvSpPr/>
            <p:nvPr/>
          </p:nvSpPr>
          <p:spPr>
            <a:xfrm rot="16200000" flipV="1">
              <a:off x="3114675" y="2238374"/>
              <a:ext cx="1695450" cy="76201"/>
            </a:xfrm>
            <a:prstGeom prst="homePlat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1687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4" name="Group 75"/>
          <p:cNvGrpSpPr/>
          <p:nvPr/>
        </p:nvGrpSpPr>
        <p:grpSpPr>
          <a:xfrm rot="5400000">
            <a:off x="3390656" y="2557245"/>
            <a:ext cx="1578503" cy="2625429"/>
            <a:chOff x="3028931" y="1009650"/>
            <a:chExt cx="1866940" cy="3105170"/>
          </a:xfrm>
        </p:grpSpPr>
        <p:sp>
          <p:nvSpPr>
            <p:cNvPr id="84" name="Pentagon 83"/>
            <p:cNvSpPr/>
            <p:nvPr/>
          </p:nvSpPr>
          <p:spPr>
            <a:xfrm rot="16200000">
              <a:off x="2990850" y="1714500"/>
              <a:ext cx="1943100" cy="533400"/>
            </a:xfrm>
            <a:prstGeom prst="homePlat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1687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85" name="Oval 84"/>
            <p:cNvSpPr/>
            <p:nvPr/>
          </p:nvSpPr>
          <p:spPr>
            <a:xfrm>
              <a:off x="3028931" y="2247880"/>
              <a:ext cx="1866940" cy="186694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1687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86" name="Oval 85"/>
            <p:cNvSpPr/>
            <p:nvPr/>
          </p:nvSpPr>
          <p:spPr>
            <a:xfrm>
              <a:off x="3124454" y="2343403"/>
              <a:ext cx="1675892" cy="1675892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1687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87" name="Pentagon 86"/>
            <p:cNvSpPr/>
            <p:nvPr/>
          </p:nvSpPr>
          <p:spPr>
            <a:xfrm rot="16200000" flipV="1">
              <a:off x="3114675" y="2238374"/>
              <a:ext cx="1695450" cy="76201"/>
            </a:xfrm>
            <a:prstGeom prst="homePlat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1687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5" name="Group 68"/>
          <p:cNvGrpSpPr/>
          <p:nvPr/>
        </p:nvGrpSpPr>
        <p:grpSpPr>
          <a:xfrm rot="2512506">
            <a:off x="3433937" y="2182814"/>
            <a:ext cx="1234842" cy="2453599"/>
            <a:chOff x="3232159" y="1009650"/>
            <a:chExt cx="1460482" cy="2901941"/>
          </a:xfrm>
        </p:grpSpPr>
        <p:sp>
          <p:nvSpPr>
            <p:cNvPr id="70" name="Pentagon 69"/>
            <p:cNvSpPr/>
            <p:nvPr/>
          </p:nvSpPr>
          <p:spPr>
            <a:xfrm rot="16200000">
              <a:off x="2990850" y="1714500"/>
              <a:ext cx="1943100" cy="533400"/>
            </a:xfrm>
            <a:prstGeom prst="homePlat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1687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72" name="Oval 71"/>
            <p:cNvSpPr/>
            <p:nvPr/>
          </p:nvSpPr>
          <p:spPr>
            <a:xfrm>
              <a:off x="3232159" y="2451109"/>
              <a:ext cx="1460482" cy="146048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1687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73" name="Oval 72"/>
            <p:cNvSpPr/>
            <p:nvPr/>
          </p:nvSpPr>
          <p:spPr>
            <a:xfrm>
              <a:off x="3306886" y="2525835"/>
              <a:ext cx="1311028" cy="1311028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1687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75" name="Pentagon 74"/>
            <p:cNvSpPr/>
            <p:nvPr/>
          </p:nvSpPr>
          <p:spPr>
            <a:xfrm rot="16200000" flipV="1">
              <a:off x="3114675" y="2238374"/>
              <a:ext cx="1695450" cy="76201"/>
            </a:xfrm>
            <a:prstGeom prst="homePlat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1687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6" name="Group 66"/>
          <p:cNvGrpSpPr/>
          <p:nvPr/>
        </p:nvGrpSpPr>
        <p:grpSpPr>
          <a:xfrm>
            <a:off x="3192032" y="2022836"/>
            <a:ext cx="901983" cy="2287170"/>
            <a:chOff x="3429000" y="1009650"/>
            <a:chExt cx="1066800" cy="2705100"/>
          </a:xfrm>
        </p:grpSpPr>
        <p:sp>
          <p:nvSpPr>
            <p:cNvPr id="61" name="Pentagon 60"/>
            <p:cNvSpPr/>
            <p:nvPr/>
          </p:nvSpPr>
          <p:spPr>
            <a:xfrm rot="16200000">
              <a:off x="2990850" y="1714500"/>
              <a:ext cx="1943100" cy="533400"/>
            </a:xfrm>
            <a:prstGeom prst="homePlat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1687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3" name="Oval 62"/>
            <p:cNvSpPr/>
            <p:nvPr/>
          </p:nvSpPr>
          <p:spPr>
            <a:xfrm>
              <a:off x="3429000" y="2647950"/>
              <a:ext cx="1066800" cy="10668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1687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4" name="Oval 63"/>
            <p:cNvSpPr/>
            <p:nvPr/>
          </p:nvSpPr>
          <p:spPr>
            <a:xfrm>
              <a:off x="3657600" y="2876550"/>
              <a:ext cx="609600" cy="60960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1687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6" name="Pentagon 65"/>
            <p:cNvSpPr/>
            <p:nvPr/>
          </p:nvSpPr>
          <p:spPr>
            <a:xfrm rot="16200000" flipV="1">
              <a:off x="3114675" y="2238374"/>
              <a:ext cx="1695450" cy="76201"/>
            </a:xfrm>
            <a:prstGeom prst="homePlat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1687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105" name="Freeform 45"/>
          <p:cNvSpPr>
            <a:spLocks noEditPoints="1"/>
          </p:cNvSpPr>
          <p:nvPr/>
        </p:nvSpPr>
        <p:spPr bwMode="auto">
          <a:xfrm>
            <a:off x="11181903" y="824352"/>
            <a:ext cx="327938" cy="327938"/>
          </a:xfrm>
          <a:custGeom>
            <a:avLst/>
            <a:gdLst/>
            <a:ahLst/>
            <a:cxnLst>
              <a:cxn ang="0">
                <a:pos x="27" y="55"/>
              </a:cxn>
              <a:cxn ang="0">
                <a:pos x="0" y="27"/>
              </a:cxn>
              <a:cxn ang="0">
                <a:pos x="27" y="0"/>
              </a:cxn>
              <a:cxn ang="0">
                <a:pos x="55" y="27"/>
              </a:cxn>
              <a:cxn ang="0">
                <a:pos x="27" y="55"/>
              </a:cxn>
              <a:cxn ang="0">
                <a:pos x="45" y="20"/>
              </a:cxn>
              <a:cxn ang="0">
                <a:pos x="42" y="17"/>
              </a:cxn>
              <a:cxn ang="0">
                <a:pos x="40" y="16"/>
              </a:cxn>
              <a:cxn ang="0">
                <a:pos x="38" y="17"/>
              </a:cxn>
              <a:cxn ang="0">
                <a:pos x="24" y="31"/>
              </a:cxn>
              <a:cxn ang="0">
                <a:pos x="16" y="23"/>
              </a:cxn>
              <a:cxn ang="0">
                <a:pos x="14" y="22"/>
              </a:cxn>
              <a:cxn ang="0">
                <a:pos x="13" y="23"/>
              </a:cxn>
              <a:cxn ang="0">
                <a:pos x="9" y="26"/>
              </a:cxn>
              <a:cxn ang="0">
                <a:pos x="9" y="28"/>
              </a:cxn>
              <a:cxn ang="0">
                <a:pos x="9" y="30"/>
              </a:cxn>
              <a:cxn ang="0">
                <a:pos x="22" y="43"/>
              </a:cxn>
              <a:cxn ang="0">
                <a:pos x="24" y="43"/>
              </a:cxn>
              <a:cxn ang="0">
                <a:pos x="26" y="43"/>
              </a:cxn>
              <a:cxn ang="0">
                <a:pos x="45" y="23"/>
              </a:cxn>
              <a:cxn ang="0">
                <a:pos x="46" y="22"/>
              </a:cxn>
              <a:cxn ang="0">
                <a:pos x="45" y="20"/>
              </a:cxn>
            </a:cxnLst>
            <a:rect l="0" t="0" r="r" b="b"/>
            <a:pathLst>
              <a:path w="55" h="55">
                <a:moveTo>
                  <a:pt x="27" y="55"/>
                </a:moveTo>
                <a:cubicBezTo>
                  <a:pt x="12" y="55"/>
                  <a:pt x="0" y="42"/>
                  <a:pt x="0" y="27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5" y="12"/>
                  <a:pt x="55" y="27"/>
                </a:cubicBezTo>
                <a:cubicBezTo>
                  <a:pt x="55" y="42"/>
                  <a:pt x="42" y="55"/>
                  <a:pt x="27" y="55"/>
                </a:cubicBezTo>
                <a:close/>
                <a:moveTo>
                  <a:pt x="45" y="20"/>
                </a:moveTo>
                <a:cubicBezTo>
                  <a:pt x="42" y="17"/>
                  <a:pt x="42" y="17"/>
                  <a:pt x="42" y="17"/>
                </a:cubicBezTo>
                <a:cubicBezTo>
                  <a:pt x="41" y="16"/>
                  <a:pt x="41" y="16"/>
                  <a:pt x="40" y="16"/>
                </a:cubicBezTo>
                <a:cubicBezTo>
                  <a:pt x="39" y="16"/>
                  <a:pt x="39" y="16"/>
                  <a:pt x="38" y="17"/>
                </a:cubicBezTo>
                <a:cubicBezTo>
                  <a:pt x="24" y="31"/>
                  <a:pt x="24" y="31"/>
                  <a:pt x="24" y="31"/>
                </a:cubicBezTo>
                <a:cubicBezTo>
                  <a:pt x="16" y="23"/>
                  <a:pt x="16" y="23"/>
                  <a:pt x="16" y="23"/>
                </a:cubicBezTo>
                <a:cubicBezTo>
                  <a:pt x="15" y="23"/>
                  <a:pt x="15" y="22"/>
                  <a:pt x="14" y="22"/>
                </a:cubicBezTo>
                <a:cubicBezTo>
                  <a:pt x="14" y="22"/>
                  <a:pt x="13" y="23"/>
                  <a:pt x="13" y="23"/>
                </a:cubicBezTo>
                <a:cubicBezTo>
                  <a:pt x="9" y="26"/>
                  <a:pt x="9" y="26"/>
                  <a:pt x="9" y="26"/>
                </a:cubicBezTo>
                <a:cubicBezTo>
                  <a:pt x="9" y="27"/>
                  <a:pt x="9" y="27"/>
                  <a:pt x="9" y="28"/>
                </a:cubicBezTo>
                <a:cubicBezTo>
                  <a:pt x="9" y="29"/>
                  <a:pt x="9" y="29"/>
                  <a:pt x="9" y="30"/>
                </a:cubicBezTo>
                <a:cubicBezTo>
                  <a:pt x="22" y="43"/>
                  <a:pt x="22" y="43"/>
                  <a:pt x="22" y="43"/>
                </a:cubicBezTo>
                <a:cubicBezTo>
                  <a:pt x="23" y="43"/>
                  <a:pt x="23" y="43"/>
                  <a:pt x="24" y="43"/>
                </a:cubicBezTo>
                <a:cubicBezTo>
                  <a:pt x="25" y="43"/>
                  <a:pt x="25" y="43"/>
                  <a:pt x="26" y="43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23"/>
                  <a:pt x="46" y="22"/>
                  <a:pt x="46" y="22"/>
                </a:cubicBezTo>
                <a:cubicBezTo>
                  <a:pt x="46" y="21"/>
                  <a:pt x="45" y="20"/>
                  <a:pt x="45" y="20"/>
                </a:cubicBezTo>
                <a:close/>
              </a:path>
            </a:pathLst>
          </a:cu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vert="horz" wrap="square" lIns="96430" tIns="48215" rIns="96430" bIns="48215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sz="135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6" name="Freeform 45"/>
          <p:cNvSpPr>
            <a:spLocks noEditPoints="1"/>
          </p:cNvSpPr>
          <p:nvPr/>
        </p:nvSpPr>
        <p:spPr bwMode="auto">
          <a:xfrm>
            <a:off x="11181903" y="2129627"/>
            <a:ext cx="327938" cy="327938"/>
          </a:xfrm>
          <a:custGeom>
            <a:avLst/>
            <a:gdLst/>
            <a:ahLst/>
            <a:cxnLst>
              <a:cxn ang="0">
                <a:pos x="27" y="55"/>
              </a:cxn>
              <a:cxn ang="0">
                <a:pos x="0" y="27"/>
              </a:cxn>
              <a:cxn ang="0">
                <a:pos x="27" y="0"/>
              </a:cxn>
              <a:cxn ang="0">
                <a:pos x="55" y="27"/>
              </a:cxn>
              <a:cxn ang="0">
                <a:pos x="27" y="55"/>
              </a:cxn>
              <a:cxn ang="0">
                <a:pos x="45" y="20"/>
              </a:cxn>
              <a:cxn ang="0">
                <a:pos x="42" y="17"/>
              </a:cxn>
              <a:cxn ang="0">
                <a:pos x="40" y="16"/>
              </a:cxn>
              <a:cxn ang="0">
                <a:pos x="38" y="17"/>
              </a:cxn>
              <a:cxn ang="0">
                <a:pos x="24" y="31"/>
              </a:cxn>
              <a:cxn ang="0">
                <a:pos x="16" y="23"/>
              </a:cxn>
              <a:cxn ang="0">
                <a:pos x="14" y="22"/>
              </a:cxn>
              <a:cxn ang="0">
                <a:pos x="13" y="23"/>
              </a:cxn>
              <a:cxn ang="0">
                <a:pos x="9" y="26"/>
              </a:cxn>
              <a:cxn ang="0">
                <a:pos x="9" y="28"/>
              </a:cxn>
              <a:cxn ang="0">
                <a:pos x="9" y="30"/>
              </a:cxn>
              <a:cxn ang="0">
                <a:pos x="22" y="43"/>
              </a:cxn>
              <a:cxn ang="0">
                <a:pos x="24" y="43"/>
              </a:cxn>
              <a:cxn ang="0">
                <a:pos x="26" y="43"/>
              </a:cxn>
              <a:cxn ang="0">
                <a:pos x="45" y="23"/>
              </a:cxn>
              <a:cxn ang="0">
                <a:pos x="46" y="22"/>
              </a:cxn>
              <a:cxn ang="0">
                <a:pos x="45" y="20"/>
              </a:cxn>
            </a:cxnLst>
            <a:rect l="0" t="0" r="r" b="b"/>
            <a:pathLst>
              <a:path w="55" h="55">
                <a:moveTo>
                  <a:pt x="27" y="55"/>
                </a:moveTo>
                <a:cubicBezTo>
                  <a:pt x="12" y="55"/>
                  <a:pt x="0" y="42"/>
                  <a:pt x="0" y="27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5" y="12"/>
                  <a:pt x="55" y="27"/>
                </a:cubicBezTo>
                <a:cubicBezTo>
                  <a:pt x="55" y="42"/>
                  <a:pt x="42" y="55"/>
                  <a:pt x="27" y="55"/>
                </a:cubicBezTo>
                <a:close/>
                <a:moveTo>
                  <a:pt x="45" y="20"/>
                </a:moveTo>
                <a:cubicBezTo>
                  <a:pt x="42" y="17"/>
                  <a:pt x="42" y="17"/>
                  <a:pt x="42" y="17"/>
                </a:cubicBezTo>
                <a:cubicBezTo>
                  <a:pt x="41" y="16"/>
                  <a:pt x="41" y="16"/>
                  <a:pt x="40" y="16"/>
                </a:cubicBezTo>
                <a:cubicBezTo>
                  <a:pt x="39" y="16"/>
                  <a:pt x="39" y="16"/>
                  <a:pt x="38" y="17"/>
                </a:cubicBezTo>
                <a:cubicBezTo>
                  <a:pt x="24" y="31"/>
                  <a:pt x="24" y="31"/>
                  <a:pt x="24" y="31"/>
                </a:cubicBezTo>
                <a:cubicBezTo>
                  <a:pt x="16" y="23"/>
                  <a:pt x="16" y="23"/>
                  <a:pt x="16" y="23"/>
                </a:cubicBezTo>
                <a:cubicBezTo>
                  <a:pt x="15" y="23"/>
                  <a:pt x="15" y="22"/>
                  <a:pt x="14" y="22"/>
                </a:cubicBezTo>
                <a:cubicBezTo>
                  <a:pt x="14" y="22"/>
                  <a:pt x="13" y="23"/>
                  <a:pt x="13" y="23"/>
                </a:cubicBezTo>
                <a:cubicBezTo>
                  <a:pt x="9" y="26"/>
                  <a:pt x="9" y="26"/>
                  <a:pt x="9" y="26"/>
                </a:cubicBezTo>
                <a:cubicBezTo>
                  <a:pt x="9" y="27"/>
                  <a:pt x="9" y="27"/>
                  <a:pt x="9" y="28"/>
                </a:cubicBezTo>
                <a:cubicBezTo>
                  <a:pt x="9" y="29"/>
                  <a:pt x="9" y="29"/>
                  <a:pt x="9" y="30"/>
                </a:cubicBezTo>
                <a:cubicBezTo>
                  <a:pt x="22" y="43"/>
                  <a:pt x="22" y="43"/>
                  <a:pt x="22" y="43"/>
                </a:cubicBezTo>
                <a:cubicBezTo>
                  <a:pt x="23" y="43"/>
                  <a:pt x="23" y="43"/>
                  <a:pt x="24" y="43"/>
                </a:cubicBezTo>
                <a:cubicBezTo>
                  <a:pt x="25" y="43"/>
                  <a:pt x="25" y="43"/>
                  <a:pt x="26" y="43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23"/>
                  <a:pt x="46" y="22"/>
                  <a:pt x="46" y="22"/>
                </a:cubicBezTo>
                <a:cubicBezTo>
                  <a:pt x="46" y="21"/>
                  <a:pt x="45" y="20"/>
                  <a:pt x="45" y="20"/>
                </a:cubicBezTo>
                <a:close/>
              </a:path>
            </a:pathLst>
          </a:cu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vert="horz" wrap="square" lIns="96430" tIns="48215" rIns="96430" bIns="48215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sz="135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7" name="Freeform 45"/>
          <p:cNvSpPr>
            <a:spLocks noEditPoints="1"/>
          </p:cNvSpPr>
          <p:nvPr/>
        </p:nvSpPr>
        <p:spPr bwMode="auto">
          <a:xfrm>
            <a:off x="11181903" y="3434902"/>
            <a:ext cx="327938" cy="327938"/>
          </a:xfrm>
          <a:custGeom>
            <a:avLst/>
            <a:gdLst/>
            <a:ahLst/>
            <a:cxnLst>
              <a:cxn ang="0">
                <a:pos x="27" y="55"/>
              </a:cxn>
              <a:cxn ang="0">
                <a:pos x="0" y="27"/>
              </a:cxn>
              <a:cxn ang="0">
                <a:pos x="27" y="0"/>
              </a:cxn>
              <a:cxn ang="0">
                <a:pos x="55" y="27"/>
              </a:cxn>
              <a:cxn ang="0">
                <a:pos x="27" y="55"/>
              </a:cxn>
              <a:cxn ang="0">
                <a:pos x="45" y="20"/>
              </a:cxn>
              <a:cxn ang="0">
                <a:pos x="42" y="17"/>
              </a:cxn>
              <a:cxn ang="0">
                <a:pos x="40" y="16"/>
              </a:cxn>
              <a:cxn ang="0">
                <a:pos x="38" y="17"/>
              </a:cxn>
              <a:cxn ang="0">
                <a:pos x="24" y="31"/>
              </a:cxn>
              <a:cxn ang="0">
                <a:pos x="16" y="23"/>
              </a:cxn>
              <a:cxn ang="0">
                <a:pos x="14" y="22"/>
              </a:cxn>
              <a:cxn ang="0">
                <a:pos x="13" y="23"/>
              </a:cxn>
              <a:cxn ang="0">
                <a:pos x="9" y="26"/>
              </a:cxn>
              <a:cxn ang="0">
                <a:pos x="9" y="28"/>
              </a:cxn>
              <a:cxn ang="0">
                <a:pos x="9" y="30"/>
              </a:cxn>
              <a:cxn ang="0">
                <a:pos x="22" y="43"/>
              </a:cxn>
              <a:cxn ang="0">
                <a:pos x="24" y="43"/>
              </a:cxn>
              <a:cxn ang="0">
                <a:pos x="26" y="43"/>
              </a:cxn>
              <a:cxn ang="0">
                <a:pos x="45" y="23"/>
              </a:cxn>
              <a:cxn ang="0">
                <a:pos x="46" y="22"/>
              </a:cxn>
              <a:cxn ang="0">
                <a:pos x="45" y="20"/>
              </a:cxn>
            </a:cxnLst>
            <a:rect l="0" t="0" r="r" b="b"/>
            <a:pathLst>
              <a:path w="55" h="55">
                <a:moveTo>
                  <a:pt x="27" y="55"/>
                </a:moveTo>
                <a:cubicBezTo>
                  <a:pt x="12" y="55"/>
                  <a:pt x="0" y="42"/>
                  <a:pt x="0" y="27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5" y="12"/>
                  <a:pt x="55" y="27"/>
                </a:cubicBezTo>
                <a:cubicBezTo>
                  <a:pt x="55" y="42"/>
                  <a:pt x="42" y="55"/>
                  <a:pt x="27" y="55"/>
                </a:cubicBezTo>
                <a:close/>
                <a:moveTo>
                  <a:pt x="45" y="20"/>
                </a:moveTo>
                <a:cubicBezTo>
                  <a:pt x="42" y="17"/>
                  <a:pt x="42" y="17"/>
                  <a:pt x="42" y="17"/>
                </a:cubicBezTo>
                <a:cubicBezTo>
                  <a:pt x="41" y="16"/>
                  <a:pt x="41" y="16"/>
                  <a:pt x="40" y="16"/>
                </a:cubicBezTo>
                <a:cubicBezTo>
                  <a:pt x="39" y="16"/>
                  <a:pt x="39" y="16"/>
                  <a:pt x="38" y="17"/>
                </a:cubicBezTo>
                <a:cubicBezTo>
                  <a:pt x="24" y="31"/>
                  <a:pt x="24" y="31"/>
                  <a:pt x="24" y="31"/>
                </a:cubicBezTo>
                <a:cubicBezTo>
                  <a:pt x="16" y="23"/>
                  <a:pt x="16" y="23"/>
                  <a:pt x="16" y="23"/>
                </a:cubicBezTo>
                <a:cubicBezTo>
                  <a:pt x="15" y="23"/>
                  <a:pt x="15" y="22"/>
                  <a:pt x="14" y="22"/>
                </a:cubicBezTo>
                <a:cubicBezTo>
                  <a:pt x="14" y="22"/>
                  <a:pt x="13" y="23"/>
                  <a:pt x="13" y="23"/>
                </a:cubicBezTo>
                <a:cubicBezTo>
                  <a:pt x="9" y="26"/>
                  <a:pt x="9" y="26"/>
                  <a:pt x="9" y="26"/>
                </a:cubicBezTo>
                <a:cubicBezTo>
                  <a:pt x="9" y="27"/>
                  <a:pt x="9" y="27"/>
                  <a:pt x="9" y="28"/>
                </a:cubicBezTo>
                <a:cubicBezTo>
                  <a:pt x="9" y="29"/>
                  <a:pt x="9" y="29"/>
                  <a:pt x="9" y="30"/>
                </a:cubicBezTo>
                <a:cubicBezTo>
                  <a:pt x="22" y="43"/>
                  <a:pt x="22" y="43"/>
                  <a:pt x="22" y="43"/>
                </a:cubicBezTo>
                <a:cubicBezTo>
                  <a:pt x="23" y="43"/>
                  <a:pt x="23" y="43"/>
                  <a:pt x="24" y="43"/>
                </a:cubicBezTo>
                <a:cubicBezTo>
                  <a:pt x="25" y="43"/>
                  <a:pt x="25" y="43"/>
                  <a:pt x="26" y="43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23"/>
                  <a:pt x="46" y="22"/>
                  <a:pt x="46" y="22"/>
                </a:cubicBezTo>
                <a:cubicBezTo>
                  <a:pt x="46" y="21"/>
                  <a:pt x="45" y="20"/>
                  <a:pt x="45" y="20"/>
                </a:cubicBezTo>
                <a:close/>
              </a:path>
            </a:pathLst>
          </a:custGeom>
          <a:solidFill>
            <a:schemeClr val="accent3"/>
          </a:solidFill>
          <a:ln w="9525">
            <a:noFill/>
            <a:round/>
            <a:headEnd/>
            <a:tailEnd/>
          </a:ln>
        </p:spPr>
        <p:txBody>
          <a:bodyPr vert="horz" wrap="square" lIns="96430" tIns="48215" rIns="96430" bIns="48215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sz="135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34" name="Freeform 45"/>
          <p:cNvSpPr>
            <a:spLocks noEditPoints="1"/>
          </p:cNvSpPr>
          <p:nvPr/>
        </p:nvSpPr>
        <p:spPr bwMode="auto">
          <a:xfrm>
            <a:off x="11181903" y="4735224"/>
            <a:ext cx="327938" cy="327938"/>
          </a:xfrm>
          <a:custGeom>
            <a:avLst/>
            <a:gdLst/>
            <a:ahLst/>
            <a:cxnLst>
              <a:cxn ang="0">
                <a:pos x="27" y="55"/>
              </a:cxn>
              <a:cxn ang="0">
                <a:pos x="0" y="27"/>
              </a:cxn>
              <a:cxn ang="0">
                <a:pos x="27" y="0"/>
              </a:cxn>
              <a:cxn ang="0">
                <a:pos x="55" y="27"/>
              </a:cxn>
              <a:cxn ang="0">
                <a:pos x="27" y="55"/>
              </a:cxn>
              <a:cxn ang="0">
                <a:pos x="45" y="20"/>
              </a:cxn>
              <a:cxn ang="0">
                <a:pos x="42" y="17"/>
              </a:cxn>
              <a:cxn ang="0">
                <a:pos x="40" y="16"/>
              </a:cxn>
              <a:cxn ang="0">
                <a:pos x="38" y="17"/>
              </a:cxn>
              <a:cxn ang="0">
                <a:pos x="24" y="31"/>
              </a:cxn>
              <a:cxn ang="0">
                <a:pos x="16" y="23"/>
              </a:cxn>
              <a:cxn ang="0">
                <a:pos x="14" y="22"/>
              </a:cxn>
              <a:cxn ang="0">
                <a:pos x="13" y="23"/>
              </a:cxn>
              <a:cxn ang="0">
                <a:pos x="9" y="26"/>
              </a:cxn>
              <a:cxn ang="0">
                <a:pos x="9" y="28"/>
              </a:cxn>
              <a:cxn ang="0">
                <a:pos x="9" y="30"/>
              </a:cxn>
              <a:cxn ang="0">
                <a:pos x="22" y="43"/>
              </a:cxn>
              <a:cxn ang="0">
                <a:pos x="24" y="43"/>
              </a:cxn>
              <a:cxn ang="0">
                <a:pos x="26" y="43"/>
              </a:cxn>
              <a:cxn ang="0">
                <a:pos x="45" y="23"/>
              </a:cxn>
              <a:cxn ang="0">
                <a:pos x="46" y="22"/>
              </a:cxn>
              <a:cxn ang="0">
                <a:pos x="45" y="20"/>
              </a:cxn>
            </a:cxnLst>
            <a:rect l="0" t="0" r="r" b="b"/>
            <a:pathLst>
              <a:path w="55" h="55">
                <a:moveTo>
                  <a:pt x="27" y="55"/>
                </a:moveTo>
                <a:cubicBezTo>
                  <a:pt x="12" y="55"/>
                  <a:pt x="0" y="42"/>
                  <a:pt x="0" y="27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5" y="12"/>
                  <a:pt x="55" y="27"/>
                </a:cubicBezTo>
                <a:cubicBezTo>
                  <a:pt x="55" y="42"/>
                  <a:pt x="42" y="55"/>
                  <a:pt x="27" y="55"/>
                </a:cubicBezTo>
                <a:close/>
                <a:moveTo>
                  <a:pt x="45" y="20"/>
                </a:moveTo>
                <a:cubicBezTo>
                  <a:pt x="42" y="17"/>
                  <a:pt x="42" y="17"/>
                  <a:pt x="42" y="17"/>
                </a:cubicBezTo>
                <a:cubicBezTo>
                  <a:pt x="41" y="16"/>
                  <a:pt x="41" y="16"/>
                  <a:pt x="40" y="16"/>
                </a:cubicBezTo>
                <a:cubicBezTo>
                  <a:pt x="39" y="16"/>
                  <a:pt x="39" y="16"/>
                  <a:pt x="38" y="17"/>
                </a:cubicBezTo>
                <a:cubicBezTo>
                  <a:pt x="24" y="31"/>
                  <a:pt x="24" y="31"/>
                  <a:pt x="24" y="31"/>
                </a:cubicBezTo>
                <a:cubicBezTo>
                  <a:pt x="16" y="23"/>
                  <a:pt x="16" y="23"/>
                  <a:pt x="16" y="23"/>
                </a:cubicBezTo>
                <a:cubicBezTo>
                  <a:pt x="15" y="23"/>
                  <a:pt x="15" y="22"/>
                  <a:pt x="14" y="22"/>
                </a:cubicBezTo>
                <a:cubicBezTo>
                  <a:pt x="14" y="22"/>
                  <a:pt x="13" y="23"/>
                  <a:pt x="13" y="23"/>
                </a:cubicBezTo>
                <a:cubicBezTo>
                  <a:pt x="9" y="26"/>
                  <a:pt x="9" y="26"/>
                  <a:pt x="9" y="26"/>
                </a:cubicBezTo>
                <a:cubicBezTo>
                  <a:pt x="9" y="27"/>
                  <a:pt x="9" y="27"/>
                  <a:pt x="9" y="28"/>
                </a:cubicBezTo>
                <a:cubicBezTo>
                  <a:pt x="9" y="29"/>
                  <a:pt x="9" y="29"/>
                  <a:pt x="9" y="30"/>
                </a:cubicBezTo>
                <a:cubicBezTo>
                  <a:pt x="22" y="43"/>
                  <a:pt x="22" y="43"/>
                  <a:pt x="22" y="43"/>
                </a:cubicBezTo>
                <a:cubicBezTo>
                  <a:pt x="23" y="43"/>
                  <a:pt x="23" y="43"/>
                  <a:pt x="24" y="43"/>
                </a:cubicBezTo>
                <a:cubicBezTo>
                  <a:pt x="25" y="43"/>
                  <a:pt x="25" y="43"/>
                  <a:pt x="26" y="43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23"/>
                  <a:pt x="46" y="22"/>
                  <a:pt x="46" y="22"/>
                </a:cubicBezTo>
                <a:cubicBezTo>
                  <a:pt x="46" y="21"/>
                  <a:pt x="45" y="20"/>
                  <a:pt x="45" y="20"/>
                </a:cubicBezTo>
                <a:close/>
              </a:path>
            </a:pathLst>
          </a:custGeom>
          <a:solidFill>
            <a:schemeClr val="accent4"/>
          </a:solidFill>
          <a:ln w="9525">
            <a:noFill/>
            <a:round/>
            <a:headEnd/>
            <a:tailEnd/>
          </a:ln>
        </p:spPr>
        <p:txBody>
          <a:bodyPr vert="horz" wrap="square" lIns="96430" tIns="48215" rIns="96430" bIns="48215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sz="135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35" name="Freeform 45"/>
          <p:cNvSpPr>
            <a:spLocks noEditPoints="1"/>
          </p:cNvSpPr>
          <p:nvPr/>
        </p:nvSpPr>
        <p:spPr bwMode="auto">
          <a:xfrm>
            <a:off x="11181903" y="6035546"/>
            <a:ext cx="327938" cy="327938"/>
          </a:xfrm>
          <a:custGeom>
            <a:avLst/>
            <a:gdLst/>
            <a:ahLst/>
            <a:cxnLst>
              <a:cxn ang="0">
                <a:pos x="27" y="55"/>
              </a:cxn>
              <a:cxn ang="0">
                <a:pos x="0" y="27"/>
              </a:cxn>
              <a:cxn ang="0">
                <a:pos x="27" y="0"/>
              </a:cxn>
              <a:cxn ang="0">
                <a:pos x="55" y="27"/>
              </a:cxn>
              <a:cxn ang="0">
                <a:pos x="27" y="55"/>
              </a:cxn>
              <a:cxn ang="0">
                <a:pos x="45" y="20"/>
              </a:cxn>
              <a:cxn ang="0">
                <a:pos x="42" y="17"/>
              </a:cxn>
              <a:cxn ang="0">
                <a:pos x="40" y="16"/>
              </a:cxn>
              <a:cxn ang="0">
                <a:pos x="38" y="17"/>
              </a:cxn>
              <a:cxn ang="0">
                <a:pos x="24" y="31"/>
              </a:cxn>
              <a:cxn ang="0">
                <a:pos x="16" y="23"/>
              </a:cxn>
              <a:cxn ang="0">
                <a:pos x="14" y="22"/>
              </a:cxn>
              <a:cxn ang="0">
                <a:pos x="13" y="23"/>
              </a:cxn>
              <a:cxn ang="0">
                <a:pos x="9" y="26"/>
              </a:cxn>
              <a:cxn ang="0">
                <a:pos x="9" y="28"/>
              </a:cxn>
              <a:cxn ang="0">
                <a:pos x="9" y="30"/>
              </a:cxn>
              <a:cxn ang="0">
                <a:pos x="22" y="43"/>
              </a:cxn>
              <a:cxn ang="0">
                <a:pos x="24" y="43"/>
              </a:cxn>
              <a:cxn ang="0">
                <a:pos x="26" y="43"/>
              </a:cxn>
              <a:cxn ang="0">
                <a:pos x="45" y="23"/>
              </a:cxn>
              <a:cxn ang="0">
                <a:pos x="46" y="22"/>
              </a:cxn>
              <a:cxn ang="0">
                <a:pos x="45" y="20"/>
              </a:cxn>
            </a:cxnLst>
            <a:rect l="0" t="0" r="r" b="b"/>
            <a:pathLst>
              <a:path w="55" h="55">
                <a:moveTo>
                  <a:pt x="27" y="55"/>
                </a:moveTo>
                <a:cubicBezTo>
                  <a:pt x="12" y="55"/>
                  <a:pt x="0" y="42"/>
                  <a:pt x="0" y="27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5" y="12"/>
                  <a:pt x="55" y="27"/>
                </a:cubicBezTo>
                <a:cubicBezTo>
                  <a:pt x="55" y="42"/>
                  <a:pt x="42" y="55"/>
                  <a:pt x="27" y="55"/>
                </a:cubicBezTo>
                <a:close/>
                <a:moveTo>
                  <a:pt x="45" y="20"/>
                </a:moveTo>
                <a:cubicBezTo>
                  <a:pt x="42" y="17"/>
                  <a:pt x="42" y="17"/>
                  <a:pt x="42" y="17"/>
                </a:cubicBezTo>
                <a:cubicBezTo>
                  <a:pt x="41" y="16"/>
                  <a:pt x="41" y="16"/>
                  <a:pt x="40" y="16"/>
                </a:cubicBezTo>
                <a:cubicBezTo>
                  <a:pt x="39" y="16"/>
                  <a:pt x="39" y="16"/>
                  <a:pt x="38" y="17"/>
                </a:cubicBezTo>
                <a:cubicBezTo>
                  <a:pt x="24" y="31"/>
                  <a:pt x="24" y="31"/>
                  <a:pt x="24" y="31"/>
                </a:cubicBezTo>
                <a:cubicBezTo>
                  <a:pt x="16" y="23"/>
                  <a:pt x="16" y="23"/>
                  <a:pt x="16" y="23"/>
                </a:cubicBezTo>
                <a:cubicBezTo>
                  <a:pt x="15" y="23"/>
                  <a:pt x="15" y="22"/>
                  <a:pt x="14" y="22"/>
                </a:cubicBezTo>
                <a:cubicBezTo>
                  <a:pt x="14" y="22"/>
                  <a:pt x="13" y="23"/>
                  <a:pt x="13" y="23"/>
                </a:cubicBezTo>
                <a:cubicBezTo>
                  <a:pt x="9" y="26"/>
                  <a:pt x="9" y="26"/>
                  <a:pt x="9" y="26"/>
                </a:cubicBezTo>
                <a:cubicBezTo>
                  <a:pt x="9" y="27"/>
                  <a:pt x="9" y="27"/>
                  <a:pt x="9" y="28"/>
                </a:cubicBezTo>
                <a:cubicBezTo>
                  <a:pt x="9" y="29"/>
                  <a:pt x="9" y="29"/>
                  <a:pt x="9" y="30"/>
                </a:cubicBezTo>
                <a:cubicBezTo>
                  <a:pt x="22" y="43"/>
                  <a:pt x="22" y="43"/>
                  <a:pt x="22" y="43"/>
                </a:cubicBezTo>
                <a:cubicBezTo>
                  <a:pt x="23" y="43"/>
                  <a:pt x="23" y="43"/>
                  <a:pt x="24" y="43"/>
                </a:cubicBezTo>
                <a:cubicBezTo>
                  <a:pt x="25" y="43"/>
                  <a:pt x="25" y="43"/>
                  <a:pt x="26" y="43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23"/>
                  <a:pt x="46" y="22"/>
                  <a:pt x="46" y="22"/>
                </a:cubicBezTo>
                <a:cubicBezTo>
                  <a:pt x="46" y="21"/>
                  <a:pt x="45" y="20"/>
                  <a:pt x="45" y="20"/>
                </a:cubicBezTo>
                <a:close/>
              </a:path>
            </a:pathLst>
          </a:custGeom>
          <a:solidFill>
            <a:schemeClr val="accent5"/>
          </a:solidFill>
          <a:ln w="9525">
            <a:noFill/>
            <a:round/>
            <a:headEnd/>
            <a:tailEnd/>
          </a:ln>
        </p:spPr>
        <p:txBody>
          <a:bodyPr vert="horz" wrap="square" lIns="96430" tIns="48215" rIns="96430" bIns="48215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sz="135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9" name="Group 80"/>
          <p:cNvGrpSpPr/>
          <p:nvPr/>
        </p:nvGrpSpPr>
        <p:grpSpPr>
          <a:xfrm>
            <a:off x="5976357" y="780729"/>
            <a:ext cx="5061530" cy="878201"/>
            <a:chOff x="-450666" y="1803447"/>
            <a:chExt cx="3582491" cy="832751"/>
          </a:xfrm>
        </p:grpSpPr>
        <p:sp>
          <p:nvSpPr>
            <p:cNvPr id="137" name="Footer Text"/>
            <p:cNvSpPr txBox="1"/>
            <p:nvPr/>
          </p:nvSpPr>
          <p:spPr>
            <a:xfrm>
              <a:off x="-450666" y="2099987"/>
              <a:ext cx="3582491" cy="5362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sz="16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确定选题，进行题目背景调研及技术调研</a:t>
              </a:r>
              <a:endParaRPr lang="en-US" altLang="zh-CN" sz="16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 algn="r">
                <a:lnSpc>
                  <a:spcPct val="120000"/>
                </a:lnSpc>
              </a:pPr>
              <a:r>
                <a:rPr lang="zh-CN" altLang="en-US" sz="16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完成软件需求规约文档</a:t>
              </a:r>
              <a:r>
                <a:rPr lang="en-US" altLang="zh-CN" sz="16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SRS</a:t>
              </a:r>
              <a:r>
                <a:rPr lang="zh-CN" altLang="en-US" sz="16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和设计规格说明书</a:t>
              </a:r>
              <a:r>
                <a:rPr lang="en-US" altLang="zh-CN" sz="16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SA</a:t>
              </a:r>
            </a:p>
          </p:txBody>
        </p:sp>
        <p:sp>
          <p:nvSpPr>
            <p:cNvPr id="138" name="TextBox 137"/>
            <p:cNvSpPr txBox="1"/>
            <p:nvPr/>
          </p:nvSpPr>
          <p:spPr>
            <a:xfrm>
              <a:off x="2263866" y="1803447"/>
              <a:ext cx="867959" cy="291849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r"/>
              <a:r>
                <a:rPr lang="en-US" altLang="zh-CN" sz="2000" b="1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2018</a:t>
              </a:r>
              <a:r>
                <a:rPr lang="zh-CN" altLang="en-US" sz="2000" b="1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年</a:t>
              </a:r>
              <a:r>
                <a:rPr lang="en-US" altLang="zh-CN" sz="2000" b="1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9</a:t>
              </a:r>
              <a:r>
                <a:rPr lang="zh-CN" altLang="en-US" sz="2000" b="1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月</a:t>
              </a:r>
              <a:endParaRPr lang="en-US" sz="2000" b="1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0" name="Group 89"/>
          <p:cNvGrpSpPr/>
          <p:nvPr/>
        </p:nvGrpSpPr>
        <p:grpSpPr>
          <a:xfrm>
            <a:off x="5976357" y="2084899"/>
            <a:ext cx="5061530" cy="881318"/>
            <a:chOff x="-450666" y="1800489"/>
            <a:chExt cx="3582491" cy="835709"/>
          </a:xfrm>
        </p:grpSpPr>
        <p:sp>
          <p:nvSpPr>
            <p:cNvPr id="140" name="Footer Text"/>
            <p:cNvSpPr txBox="1"/>
            <p:nvPr/>
          </p:nvSpPr>
          <p:spPr>
            <a:xfrm>
              <a:off x="-450666" y="2099986"/>
              <a:ext cx="3582491" cy="53621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sz="16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对接已有资源，研读微信端业务代码，制定项目</a:t>
              </a:r>
              <a:r>
                <a:rPr lang="en-US" altLang="zh-CN" sz="16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Android</a:t>
              </a:r>
              <a:r>
                <a:rPr lang="zh-CN" altLang="en-US" sz="16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解决方案技术栈，完成项目</a:t>
              </a:r>
              <a:r>
                <a:rPr lang="en-US" altLang="zh-CN" sz="16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demo</a:t>
              </a:r>
            </a:p>
          </p:txBody>
        </p:sp>
        <p:sp>
          <p:nvSpPr>
            <p:cNvPr id="141" name="TextBox 140"/>
            <p:cNvSpPr txBox="1"/>
            <p:nvPr/>
          </p:nvSpPr>
          <p:spPr>
            <a:xfrm>
              <a:off x="2162888" y="1800489"/>
              <a:ext cx="968937" cy="320001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en-US" altLang="zh-CN" sz="2000" b="1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2018</a:t>
              </a:r>
              <a:r>
                <a:rPr lang="zh-CN" altLang="en-US" sz="2000" b="1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年</a:t>
              </a:r>
              <a:r>
                <a:rPr lang="en-US" altLang="zh-CN" sz="2000" b="1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10</a:t>
              </a:r>
              <a:r>
                <a:rPr lang="zh-CN" altLang="en-US" sz="2000" b="1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月</a:t>
              </a:r>
              <a:endParaRPr lang="en-US" sz="2000" b="1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1" name="Group 92"/>
          <p:cNvGrpSpPr/>
          <p:nvPr/>
        </p:nvGrpSpPr>
        <p:grpSpPr>
          <a:xfrm>
            <a:off x="5965338" y="3384277"/>
            <a:ext cx="5061530" cy="881318"/>
            <a:chOff x="-450666" y="1800489"/>
            <a:chExt cx="3582491" cy="835709"/>
          </a:xfrm>
        </p:grpSpPr>
        <p:sp>
          <p:nvSpPr>
            <p:cNvPr id="143" name="Footer Text"/>
            <p:cNvSpPr txBox="1"/>
            <p:nvPr/>
          </p:nvSpPr>
          <p:spPr>
            <a:xfrm>
              <a:off x="-450666" y="2099986"/>
              <a:ext cx="3582491" cy="53621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sz="16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开始项目研发，在</a:t>
              </a:r>
              <a:r>
                <a:rPr lang="en-US" altLang="zh-CN" sz="16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Android</a:t>
              </a:r>
              <a:r>
                <a:rPr lang="zh-CN" altLang="en-US" sz="16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 </a:t>
              </a:r>
              <a:r>
                <a:rPr lang="en-US" altLang="zh-CN" sz="16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APP</a:t>
              </a:r>
              <a:r>
                <a:rPr lang="zh-CN" altLang="en-US" sz="16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的开发过程中</a:t>
              </a:r>
              <a:endParaRPr lang="en-US" altLang="zh-CN" sz="16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 algn="r">
                <a:lnSpc>
                  <a:spcPct val="120000"/>
                </a:lnSpc>
              </a:pPr>
              <a:r>
                <a:rPr lang="zh-CN" altLang="en-US" sz="16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根据实际情况调整</a:t>
              </a:r>
              <a:r>
                <a:rPr lang="en-US" altLang="zh-CN" sz="16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SRS</a:t>
              </a:r>
              <a:r>
                <a:rPr lang="zh-CN" altLang="en-US" sz="16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与</a:t>
              </a:r>
              <a:r>
                <a:rPr lang="en-US" altLang="zh-CN" sz="16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SA</a:t>
              </a:r>
              <a:r>
                <a:rPr lang="zh-CN" altLang="en-US" sz="16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，同步进行单元测试</a:t>
              </a:r>
              <a:endParaRPr lang="en-US" altLang="zh-CN" sz="16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44" name="TextBox 143"/>
            <p:cNvSpPr txBox="1"/>
            <p:nvPr/>
          </p:nvSpPr>
          <p:spPr>
            <a:xfrm>
              <a:off x="2162888" y="1800489"/>
              <a:ext cx="968937" cy="320001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en-US" altLang="zh-CN" sz="2000" b="1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2018</a:t>
              </a:r>
              <a:r>
                <a:rPr lang="zh-CN" altLang="en-US" sz="2000" b="1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年</a:t>
              </a:r>
              <a:r>
                <a:rPr lang="en-US" altLang="zh-CN" sz="2000" b="1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12</a:t>
              </a:r>
              <a:r>
                <a:rPr lang="zh-CN" altLang="en-US" sz="2000" b="1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月</a:t>
              </a:r>
              <a:endParaRPr lang="en-US" sz="2000" b="1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2" name="Group 144"/>
          <p:cNvGrpSpPr/>
          <p:nvPr/>
        </p:nvGrpSpPr>
        <p:grpSpPr>
          <a:xfrm>
            <a:off x="5957830" y="4688686"/>
            <a:ext cx="5076807" cy="869596"/>
            <a:chOff x="-461479" y="1811605"/>
            <a:chExt cx="3593304" cy="824593"/>
          </a:xfrm>
        </p:grpSpPr>
        <p:sp>
          <p:nvSpPr>
            <p:cNvPr id="146" name="Footer Text"/>
            <p:cNvSpPr txBox="1"/>
            <p:nvPr/>
          </p:nvSpPr>
          <p:spPr>
            <a:xfrm>
              <a:off x="-461479" y="2099987"/>
              <a:ext cx="3582490" cy="5362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sz="16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完成项目主体部分开发，开始进行功能测试和系统测试</a:t>
              </a:r>
              <a:endParaRPr lang="en-US" altLang="zh-CN" sz="16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 algn="r">
                <a:lnSpc>
                  <a:spcPct val="120000"/>
                </a:lnSpc>
              </a:pPr>
              <a:r>
                <a:rPr lang="zh-CN" altLang="en-US" sz="16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同时进行次要组件部分研发</a:t>
              </a:r>
              <a:endParaRPr lang="en-US" altLang="zh-CN" sz="16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47" name="TextBox 146"/>
            <p:cNvSpPr txBox="1"/>
            <p:nvPr/>
          </p:nvSpPr>
          <p:spPr>
            <a:xfrm>
              <a:off x="2263866" y="1811605"/>
              <a:ext cx="867959" cy="320000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en-US" altLang="zh-CN" sz="2000" b="1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2019</a:t>
              </a:r>
              <a:r>
                <a:rPr lang="zh-CN" altLang="en-US" sz="2000" b="1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年</a:t>
              </a:r>
              <a:r>
                <a:rPr lang="en-US" altLang="zh-CN" sz="2000" b="1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3</a:t>
              </a:r>
              <a:r>
                <a:rPr lang="zh-CN" altLang="en-US" sz="2000" b="1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月</a:t>
              </a:r>
              <a:endParaRPr lang="en-US" sz="2000" b="1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3" name="Group 147"/>
          <p:cNvGrpSpPr/>
          <p:nvPr/>
        </p:nvGrpSpPr>
        <p:grpSpPr>
          <a:xfrm>
            <a:off x="5961164" y="5981787"/>
            <a:ext cx="5061530" cy="881318"/>
            <a:chOff x="-450666" y="1800489"/>
            <a:chExt cx="3582491" cy="835709"/>
          </a:xfrm>
        </p:grpSpPr>
        <p:sp>
          <p:nvSpPr>
            <p:cNvPr id="149" name="Footer Text"/>
            <p:cNvSpPr txBox="1"/>
            <p:nvPr/>
          </p:nvSpPr>
          <p:spPr>
            <a:xfrm>
              <a:off x="-450666" y="2099986"/>
              <a:ext cx="3582491" cy="53621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sz="16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整理项目开发成果，归档项目文档材料</a:t>
              </a:r>
              <a:endParaRPr lang="en-US" altLang="zh-CN" sz="16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 algn="r">
                <a:lnSpc>
                  <a:spcPct val="120000"/>
                </a:lnSpc>
              </a:pPr>
              <a:r>
                <a:rPr lang="zh-CN" altLang="en-US" sz="16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撰写结项材料，准备结项答辩</a:t>
              </a:r>
              <a:endParaRPr lang="en-US" altLang="zh-CN" sz="16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50" name="TextBox 149"/>
            <p:cNvSpPr txBox="1"/>
            <p:nvPr/>
          </p:nvSpPr>
          <p:spPr>
            <a:xfrm>
              <a:off x="2263866" y="1800489"/>
              <a:ext cx="867959" cy="320001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en-US" altLang="zh-CN" sz="2000" b="1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2019</a:t>
              </a:r>
              <a:r>
                <a:rPr lang="zh-CN" altLang="en-US" sz="2000" b="1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年</a:t>
              </a:r>
              <a:r>
                <a:rPr lang="en-US" altLang="zh-CN" sz="2000" b="1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5</a:t>
              </a:r>
              <a:r>
                <a:rPr lang="zh-CN" altLang="en-US" sz="2000" b="1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月</a:t>
              </a:r>
              <a:endParaRPr lang="en-US" sz="2000" b="1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52" name="TextBox 8"/>
          <p:cNvSpPr txBox="1"/>
          <p:nvPr/>
        </p:nvSpPr>
        <p:spPr>
          <a:xfrm>
            <a:off x="755650" y="365631"/>
            <a:ext cx="2594076" cy="43088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zh-CN" altLang="en-US" sz="28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原研究进度安排</a:t>
            </a:r>
            <a:endParaRPr lang="zh-CN" altLang="en-US" sz="36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3" name="TextBox 8"/>
          <p:cNvSpPr txBox="1"/>
          <p:nvPr/>
        </p:nvSpPr>
        <p:spPr>
          <a:xfrm>
            <a:off x="755650" y="824352"/>
            <a:ext cx="2311176" cy="16927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zh-CN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RESEARCH SCHEDULE</a:t>
            </a:r>
          </a:p>
        </p:txBody>
      </p:sp>
    </p:spTree>
    <p:extLst>
      <p:ext uri="{BB962C8B-B14F-4D97-AF65-F5344CB8AC3E}">
        <p14:creationId xmlns:p14="http://schemas.microsoft.com/office/powerpoint/2010/main" val="41596547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Oval 102"/>
          <p:cNvSpPr/>
          <p:nvPr/>
        </p:nvSpPr>
        <p:spPr>
          <a:xfrm>
            <a:off x="3349726" y="5535209"/>
            <a:ext cx="598455" cy="598451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en-US" sz="1264" b="1" dirty="0">
                <a:solidFill>
                  <a:schemeClr val="accent5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05</a:t>
            </a:r>
            <a:endParaRPr lang="en-US" sz="1264" dirty="0">
              <a:solidFill>
                <a:schemeClr val="accent5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2" name="Oval 101"/>
          <p:cNvSpPr/>
          <p:nvPr/>
        </p:nvSpPr>
        <p:spPr>
          <a:xfrm>
            <a:off x="4735143" y="5034052"/>
            <a:ext cx="598455" cy="598451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en-US" sz="1264" b="1" dirty="0">
                <a:solidFill>
                  <a:schemeClr val="accent4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04</a:t>
            </a:r>
            <a:endParaRPr lang="en-US" sz="1264" dirty="0">
              <a:solidFill>
                <a:schemeClr val="accent4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1" name="Oval 100"/>
          <p:cNvSpPr/>
          <p:nvPr/>
        </p:nvSpPr>
        <p:spPr>
          <a:xfrm>
            <a:off x="5327692" y="3545533"/>
            <a:ext cx="598455" cy="598451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en-US" sz="1264" b="1" dirty="0">
                <a:solidFill>
                  <a:schemeClr val="accent3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03</a:t>
            </a:r>
            <a:endParaRPr lang="en-US" sz="1264" dirty="0">
              <a:solidFill>
                <a:schemeClr val="accent3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0" name="Oval 99"/>
          <p:cNvSpPr/>
          <p:nvPr/>
        </p:nvSpPr>
        <p:spPr>
          <a:xfrm>
            <a:off x="4623211" y="2113153"/>
            <a:ext cx="598455" cy="598451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en-US" sz="1264" b="1" dirty="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02</a:t>
            </a:r>
            <a:endParaRPr lang="en-US" sz="1264" dirty="0">
              <a:solidFill>
                <a:schemeClr val="accent2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9" name="Oval 98"/>
          <p:cNvSpPr/>
          <p:nvPr/>
        </p:nvSpPr>
        <p:spPr>
          <a:xfrm>
            <a:off x="3340696" y="1607373"/>
            <a:ext cx="598455" cy="598451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en-US" sz="1264" b="1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01</a:t>
            </a:r>
          </a:p>
        </p:txBody>
      </p:sp>
      <p:grpSp>
        <p:nvGrpSpPr>
          <p:cNvPr id="2" name="Group 92"/>
          <p:cNvGrpSpPr/>
          <p:nvPr/>
        </p:nvGrpSpPr>
        <p:grpSpPr>
          <a:xfrm rot="10800000">
            <a:off x="2481861" y="2708347"/>
            <a:ext cx="2341994" cy="3007174"/>
            <a:chOff x="2577430" y="1009650"/>
            <a:chExt cx="2769942" cy="3556670"/>
          </a:xfrm>
        </p:grpSpPr>
        <p:sp>
          <p:nvSpPr>
            <p:cNvPr id="94" name="Pentagon 93"/>
            <p:cNvSpPr/>
            <p:nvPr/>
          </p:nvSpPr>
          <p:spPr>
            <a:xfrm rot="16200000">
              <a:off x="2990850" y="1714500"/>
              <a:ext cx="1943100" cy="533400"/>
            </a:xfrm>
            <a:prstGeom prst="homePlat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1687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95" name="Oval 94"/>
            <p:cNvSpPr/>
            <p:nvPr/>
          </p:nvSpPr>
          <p:spPr>
            <a:xfrm>
              <a:off x="2577430" y="1796378"/>
              <a:ext cx="2769942" cy="2769942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1687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96" name="Oval 95"/>
            <p:cNvSpPr/>
            <p:nvPr/>
          </p:nvSpPr>
          <p:spPr>
            <a:xfrm>
              <a:off x="2719157" y="1938105"/>
              <a:ext cx="2486488" cy="2486488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1687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97" name="Pentagon 96"/>
            <p:cNvSpPr/>
            <p:nvPr/>
          </p:nvSpPr>
          <p:spPr>
            <a:xfrm rot="16200000" flipV="1">
              <a:off x="3114675" y="2238374"/>
              <a:ext cx="1695450" cy="76201"/>
            </a:xfrm>
            <a:prstGeom prst="homePlat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1687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3" name="Group 87"/>
          <p:cNvGrpSpPr/>
          <p:nvPr/>
        </p:nvGrpSpPr>
        <p:grpSpPr>
          <a:xfrm rot="8100000">
            <a:off x="2977087" y="2773275"/>
            <a:ext cx="1949710" cy="2811032"/>
            <a:chOff x="2809413" y="1009650"/>
            <a:chExt cx="2305976" cy="3324687"/>
          </a:xfrm>
        </p:grpSpPr>
        <p:sp>
          <p:nvSpPr>
            <p:cNvPr id="89" name="Pentagon 88"/>
            <p:cNvSpPr/>
            <p:nvPr/>
          </p:nvSpPr>
          <p:spPr>
            <a:xfrm rot="16200000">
              <a:off x="2990850" y="1714500"/>
              <a:ext cx="1943100" cy="533400"/>
            </a:xfrm>
            <a:prstGeom prst="homePlat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1687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90" name="Oval 89"/>
            <p:cNvSpPr/>
            <p:nvPr/>
          </p:nvSpPr>
          <p:spPr>
            <a:xfrm>
              <a:off x="2809413" y="2028361"/>
              <a:ext cx="2305976" cy="230597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1687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91" name="Oval 90"/>
            <p:cNvSpPr/>
            <p:nvPr/>
          </p:nvSpPr>
          <p:spPr>
            <a:xfrm>
              <a:off x="2927401" y="2146349"/>
              <a:ext cx="2070000" cy="20700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1687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92" name="Pentagon 91"/>
            <p:cNvSpPr/>
            <p:nvPr/>
          </p:nvSpPr>
          <p:spPr>
            <a:xfrm rot="16200000" flipV="1">
              <a:off x="3114675" y="2238374"/>
              <a:ext cx="1695450" cy="76201"/>
            </a:xfrm>
            <a:prstGeom prst="homePlat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1687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4" name="Group 75"/>
          <p:cNvGrpSpPr/>
          <p:nvPr/>
        </p:nvGrpSpPr>
        <p:grpSpPr>
          <a:xfrm rot="5400000">
            <a:off x="3390656" y="2557245"/>
            <a:ext cx="1578503" cy="2625429"/>
            <a:chOff x="3028931" y="1009650"/>
            <a:chExt cx="1866940" cy="3105170"/>
          </a:xfrm>
        </p:grpSpPr>
        <p:sp>
          <p:nvSpPr>
            <p:cNvPr id="84" name="Pentagon 83"/>
            <p:cNvSpPr/>
            <p:nvPr/>
          </p:nvSpPr>
          <p:spPr>
            <a:xfrm rot="16200000">
              <a:off x="2990850" y="1714500"/>
              <a:ext cx="1943100" cy="533400"/>
            </a:xfrm>
            <a:prstGeom prst="homePlat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1687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85" name="Oval 84"/>
            <p:cNvSpPr/>
            <p:nvPr/>
          </p:nvSpPr>
          <p:spPr>
            <a:xfrm>
              <a:off x="3028931" y="2247880"/>
              <a:ext cx="1866940" cy="186694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1687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86" name="Oval 85"/>
            <p:cNvSpPr/>
            <p:nvPr/>
          </p:nvSpPr>
          <p:spPr>
            <a:xfrm>
              <a:off x="3124454" y="2343403"/>
              <a:ext cx="1675892" cy="1675892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1687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87" name="Pentagon 86"/>
            <p:cNvSpPr/>
            <p:nvPr/>
          </p:nvSpPr>
          <p:spPr>
            <a:xfrm rot="16200000" flipV="1">
              <a:off x="3114675" y="2238374"/>
              <a:ext cx="1695450" cy="76201"/>
            </a:xfrm>
            <a:prstGeom prst="homePlat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1687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5" name="Group 68"/>
          <p:cNvGrpSpPr/>
          <p:nvPr/>
        </p:nvGrpSpPr>
        <p:grpSpPr>
          <a:xfrm rot="2512506">
            <a:off x="3433937" y="2182814"/>
            <a:ext cx="1234842" cy="2453599"/>
            <a:chOff x="3232159" y="1009650"/>
            <a:chExt cx="1460482" cy="2901941"/>
          </a:xfrm>
        </p:grpSpPr>
        <p:sp>
          <p:nvSpPr>
            <p:cNvPr id="70" name="Pentagon 69"/>
            <p:cNvSpPr/>
            <p:nvPr/>
          </p:nvSpPr>
          <p:spPr>
            <a:xfrm rot="16200000">
              <a:off x="2990850" y="1714500"/>
              <a:ext cx="1943100" cy="533400"/>
            </a:xfrm>
            <a:prstGeom prst="homePlat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1687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72" name="Oval 71"/>
            <p:cNvSpPr/>
            <p:nvPr/>
          </p:nvSpPr>
          <p:spPr>
            <a:xfrm>
              <a:off x="3232159" y="2451109"/>
              <a:ext cx="1460482" cy="146048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1687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73" name="Oval 72"/>
            <p:cNvSpPr/>
            <p:nvPr/>
          </p:nvSpPr>
          <p:spPr>
            <a:xfrm>
              <a:off x="3306886" y="2525835"/>
              <a:ext cx="1311028" cy="1311028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1687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75" name="Pentagon 74"/>
            <p:cNvSpPr/>
            <p:nvPr/>
          </p:nvSpPr>
          <p:spPr>
            <a:xfrm rot="16200000" flipV="1">
              <a:off x="3114675" y="2238374"/>
              <a:ext cx="1695450" cy="76201"/>
            </a:xfrm>
            <a:prstGeom prst="homePlat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1687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6" name="Group 66"/>
          <p:cNvGrpSpPr/>
          <p:nvPr/>
        </p:nvGrpSpPr>
        <p:grpSpPr>
          <a:xfrm>
            <a:off x="3192032" y="2022836"/>
            <a:ext cx="901983" cy="2287170"/>
            <a:chOff x="3429000" y="1009650"/>
            <a:chExt cx="1066800" cy="2705100"/>
          </a:xfrm>
        </p:grpSpPr>
        <p:sp>
          <p:nvSpPr>
            <p:cNvPr id="61" name="Pentagon 60"/>
            <p:cNvSpPr/>
            <p:nvPr/>
          </p:nvSpPr>
          <p:spPr>
            <a:xfrm rot="16200000">
              <a:off x="2990850" y="1714500"/>
              <a:ext cx="1943100" cy="533400"/>
            </a:xfrm>
            <a:prstGeom prst="homePlat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1687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3" name="Oval 62"/>
            <p:cNvSpPr/>
            <p:nvPr/>
          </p:nvSpPr>
          <p:spPr>
            <a:xfrm>
              <a:off x="3429000" y="2647950"/>
              <a:ext cx="1066800" cy="10668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1687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4" name="Oval 63"/>
            <p:cNvSpPr/>
            <p:nvPr/>
          </p:nvSpPr>
          <p:spPr>
            <a:xfrm>
              <a:off x="3657600" y="2876550"/>
              <a:ext cx="609600" cy="60960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1687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6" name="Pentagon 65"/>
            <p:cNvSpPr/>
            <p:nvPr/>
          </p:nvSpPr>
          <p:spPr>
            <a:xfrm rot="16200000" flipV="1">
              <a:off x="3114675" y="2238374"/>
              <a:ext cx="1695450" cy="76201"/>
            </a:xfrm>
            <a:prstGeom prst="homePlat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1687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105" name="Freeform 45"/>
          <p:cNvSpPr>
            <a:spLocks noEditPoints="1"/>
          </p:cNvSpPr>
          <p:nvPr/>
        </p:nvSpPr>
        <p:spPr bwMode="auto">
          <a:xfrm>
            <a:off x="11181903" y="824352"/>
            <a:ext cx="327938" cy="327938"/>
          </a:xfrm>
          <a:custGeom>
            <a:avLst/>
            <a:gdLst/>
            <a:ahLst/>
            <a:cxnLst>
              <a:cxn ang="0">
                <a:pos x="27" y="55"/>
              </a:cxn>
              <a:cxn ang="0">
                <a:pos x="0" y="27"/>
              </a:cxn>
              <a:cxn ang="0">
                <a:pos x="27" y="0"/>
              </a:cxn>
              <a:cxn ang="0">
                <a:pos x="55" y="27"/>
              </a:cxn>
              <a:cxn ang="0">
                <a:pos x="27" y="55"/>
              </a:cxn>
              <a:cxn ang="0">
                <a:pos x="45" y="20"/>
              </a:cxn>
              <a:cxn ang="0">
                <a:pos x="42" y="17"/>
              </a:cxn>
              <a:cxn ang="0">
                <a:pos x="40" y="16"/>
              </a:cxn>
              <a:cxn ang="0">
                <a:pos x="38" y="17"/>
              </a:cxn>
              <a:cxn ang="0">
                <a:pos x="24" y="31"/>
              </a:cxn>
              <a:cxn ang="0">
                <a:pos x="16" y="23"/>
              </a:cxn>
              <a:cxn ang="0">
                <a:pos x="14" y="22"/>
              </a:cxn>
              <a:cxn ang="0">
                <a:pos x="13" y="23"/>
              </a:cxn>
              <a:cxn ang="0">
                <a:pos x="9" y="26"/>
              </a:cxn>
              <a:cxn ang="0">
                <a:pos x="9" y="28"/>
              </a:cxn>
              <a:cxn ang="0">
                <a:pos x="9" y="30"/>
              </a:cxn>
              <a:cxn ang="0">
                <a:pos x="22" y="43"/>
              </a:cxn>
              <a:cxn ang="0">
                <a:pos x="24" y="43"/>
              </a:cxn>
              <a:cxn ang="0">
                <a:pos x="26" y="43"/>
              </a:cxn>
              <a:cxn ang="0">
                <a:pos x="45" y="23"/>
              </a:cxn>
              <a:cxn ang="0">
                <a:pos x="46" y="22"/>
              </a:cxn>
              <a:cxn ang="0">
                <a:pos x="45" y="20"/>
              </a:cxn>
            </a:cxnLst>
            <a:rect l="0" t="0" r="r" b="b"/>
            <a:pathLst>
              <a:path w="55" h="55">
                <a:moveTo>
                  <a:pt x="27" y="55"/>
                </a:moveTo>
                <a:cubicBezTo>
                  <a:pt x="12" y="55"/>
                  <a:pt x="0" y="42"/>
                  <a:pt x="0" y="27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5" y="12"/>
                  <a:pt x="55" y="27"/>
                </a:cubicBezTo>
                <a:cubicBezTo>
                  <a:pt x="55" y="42"/>
                  <a:pt x="42" y="55"/>
                  <a:pt x="27" y="55"/>
                </a:cubicBezTo>
                <a:close/>
                <a:moveTo>
                  <a:pt x="45" y="20"/>
                </a:moveTo>
                <a:cubicBezTo>
                  <a:pt x="42" y="17"/>
                  <a:pt x="42" y="17"/>
                  <a:pt x="42" y="17"/>
                </a:cubicBezTo>
                <a:cubicBezTo>
                  <a:pt x="41" y="16"/>
                  <a:pt x="41" y="16"/>
                  <a:pt x="40" y="16"/>
                </a:cubicBezTo>
                <a:cubicBezTo>
                  <a:pt x="39" y="16"/>
                  <a:pt x="39" y="16"/>
                  <a:pt x="38" y="17"/>
                </a:cubicBezTo>
                <a:cubicBezTo>
                  <a:pt x="24" y="31"/>
                  <a:pt x="24" y="31"/>
                  <a:pt x="24" y="31"/>
                </a:cubicBezTo>
                <a:cubicBezTo>
                  <a:pt x="16" y="23"/>
                  <a:pt x="16" y="23"/>
                  <a:pt x="16" y="23"/>
                </a:cubicBezTo>
                <a:cubicBezTo>
                  <a:pt x="15" y="23"/>
                  <a:pt x="15" y="22"/>
                  <a:pt x="14" y="22"/>
                </a:cubicBezTo>
                <a:cubicBezTo>
                  <a:pt x="14" y="22"/>
                  <a:pt x="13" y="23"/>
                  <a:pt x="13" y="23"/>
                </a:cubicBezTo>
                <a:cubicBezTo>
                  <a:pt x="9" y="26"/>
                  <a:pt x="9" y="26"/>
                  <a:pt x="9" y="26"/>
                </a:cubicBezTo>
                <a:cubicBezTo>
                  <a:pt x="9" y="27"/>
                  <a:pt x="9" y="27"/>
                  <a:pt x="9" y="28"/>
                </a:cubicBezTo>
                <a:cubicBezTo>
                  <a:pt x="9" y="29"/>
                  <a:pt x="9" y="29"/>
                  <a:pt x="9" y="30"/>
                </a:cubicBezTo>
                <a:cubicBezTo>
                  <a:pt x="22" y="43"/>
                  <a:pt x="22" y="43"/>
                  <a:pt x="22" y="43"/>
                </a:cubicBezTo>
                <a:cubicBezTo>
                  <a:pt x="23" y="43"/>
                  <a:pt x="23" y="43"/>
                  <a:pt x="24" y="43"/>
                </a:cubicBezTo>
                <a:cubicBezTo>
                  <a:pt x="25" y="43"/>
                  <a:pt x="25" y="43"/>
                  <a:pt x="26" y="43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23"/>
                  <a:pt x="46" y="22"/>
                  <a:pt x="46" y="22"/>
                </a:cubicBezTo>
                <a:cubicBezTo>
                  <a:pt x="46" y="21"/>
                  <a:pt x="45" y="20"/>
                  <a:pt x="45" y="20"/>
                </a:cubicBezTo>
                <a:close/>
              </a:path>
            </a:pathLst>
          </a:cu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vert="horz" wrap="square" lIns="96430" tIns="48215" rIns="96430" bIns="48215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sz="135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6" name="Freeform 45"/>
          <p:cNvSpPr>
            <a:spLocks noEditPoints="1"/>
          </p:cNvSpPr>
          <p:nvPr/>
        </p:nvSpPr>
        <p:spPr bwMode="auto">
          <a:xfrm>
            <a:off x="11181903" y="2129627"/>
            <a:ext cx="327938" cy="327938"/>
          </a:xfrm>
          <a:custGeom>
            <a:avLst/>
            <a:gdLst/>
            <a:ahLst/>
            <a:cxnLst>
              <a:cxn ang="0">
                <a:pos x="27" y="55"/>
              </a:cxn>
              <a:cxn ang="0">
                <a:pos x="0" y="27"/>
              </a:cxn>
              <a:cxn ang="0">
                <a:pos x="27" y="0"/>
              </a:cxn>
              <a:cxn ang="0">
                <a:pos x="55" y="27"/>
              </a:cxn>
              <a:cxn ang="0">
                <a:pos x="27" y="55"/>
              </a:cxn>
              <a:cxn ang="0">
                <a:pos x="45" y="20"/>
              </a:cxn>
              <a:cxn ang="0">
                <a:pos x="42" y="17"/>
              </a:cxn>
              <a:cxn ang="0">
                <a:pos x="40" y="16"/>
              </a:cxn>
              <a:cxn ang="0">
                <a:pos x="38" y="17"/>
              </a:cxn>
              <a:cxn ang="0">
                <a:pos x="24" y="31"/>
              </a:cxn>
              <a:cxn ang="0">
                <a:pos x="16" y="23"/>
              </a:cxn>
              <a:cxn ang="0">
                <a:pos x="14" y="22"/>
              </a:cxn>
              <a:cxn ang="0">
                <a:pos x="13" y="23"/>
              </a:cxn>
              <a:cxn ang="0">
                <a:pos x="9" y="26"/>
              </a:cxn>
              <a:cxn ang="0">
                <a:pos x="9" y="28"/>
              </a:cxn>
              <a:cxn ang="0">
                <a:pos x="9" y="30"/>
              </a:cxn>
              <a:cxn ang="0">
                <a:pos x="22" y="43"/>
              </a:cxn>
              <a:cxn ang="0">
                <a:pos x="24" y="43"/>
              </a:cxn>
              <a:cxn ang="0">
                <a:pos x="26" y="43"/>
              </a:cxn>
              <a:cxn ang="0">
                <a:pos x="45" y="23"/>
              </a:cxn>
              <a:cxn ang="0">
                <a:pos x="46" y="22"/>
              </a:cxn>
              <a:cxn ang="0">
                <a:pos x="45" y="20"/>
              </a:cxn>
            </a:cxnLst>
            <a:rect l="0" t="0" r="r" b="b"/>
            <a:pathLst>
              <a:path w="55" h="55">
                <a:moveTo>
                  <a:pt x="27" y="55"/>
                </a:moveTo>
                <a:cubicBezTo>
                  <a:pt x="12" y="55"/>
                  <a:pt x="0" y="42"/>
                  <a:pt x="0" y="27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5" y="12"/>
                  <a:pt x="55" y="27"/>
                </a:cubicBezTo>
                <a:cubicBezTo>
                  <a:pt x="55" y="42"/>
                  <a:pt x="42" y="55"/>
                  <a:pt x="27" y="55"/>
                </a:cubicBezTo>
                <a:close/>
                <a:moveTo>
                  <a:pt x="45" y="20"/>
                </a:moveTo>
                <a:cubicBezTo>
                  <a:pt x="42" y="17"/>
                  <a:pt x="42" y="17"/>
                  <a:pt x="42" y="17"/>
                </a:cubicBezTo>
                <a:cubicBezTo>
                  <a:pt x="41" y="16"/>
                  <a:pt x="41" y="16"/>
                  <a:pt x="40" y="16"/>
                </a:cubicBezTo>
                <a:cubicBezTo>
                  <a:pt x="39" y="16"/>
                  <a:pt x="39" y="16"/>
                  <a:pt x="38" y="17"/>
                </a:cubicBezTo>
                <a:cubicBezTo>
                  <a:pt x="24" y="31"/>
                  <a:pt x="24" y="31"/>
                  <a:pt x="24" y="31"/>
                </a:cubicBezTo>
                <a:cubicBezTo>
                  <a:pt x="16" y="23"/>
                  <a:pt x="16" y="23"/>
                  <a:pt x="16" y="23"/>
                </a:cubicBezTo>
                <a:cubicBezTo>
                  <a:pt x="15" y="23"/>
                  <a:pt x="15" y="22"/>
                  <a:pt x="14" y="22"/>
                </a:cubicBezTo>
                <a:cubicBezTo>
                  <a:pt x="14" y="22"/>
                  <a:pt x="13" y="23"/>
                  <a:pt x="13" y="23"/>
                </a:cubicBezTo>
                <a:cubicBezTo>
                  <a:pt x="9" y="26"/>
                  <a:pt x="9" y="26"/>
                  <a:pt x="9" y="26"/>
                </a:cubicBezTo>
                <a:cubicBezTo>
                  <a:pt x="9" y="27"/>
                  <a:pt x="9" y="27"/>
                  <a:pt x="9" y="28"/>
                </a:cubicBezTo>
                <a:cubicBezTo>
                  <a:pt x="9" y="29"/>
                  <a:pt x="9" y="29"/>
                  <a:pt x="9" y="30"/>
                </a:cubicBezTo>
                <a:cubicBezTo>
                  <a:pt x="22" y="43"/>
                  <a:pt x="22" y="43"/>
                  <a:pt x="22" y="43"/>
                </a:cubicBezTo>
                <a:cubicBezTo>
                  <a:pt x="23" y="43"/>
                  <a:pt x="23" y="43"/>
                  <a:pt x="24" y="43"/>
                </a:cubicBezTo>
                <a:cubicBezTo>
                  <a:pt x="25" y="43"/>
                  <a:pt x="25" y="43"/>
                  <a:pt x="26" y="43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23"/>
                  <a:pt x="46" y="22"/>
                  <a:pt x="46" y="22"/>
                </a:cubicBezTo>
                <a:cubicBezTo>
                  <a:pt x="46" y="21"/>
                  <a:pt x="45" y="20"/>
                  <a:pt x="45" y="20"/>
                </a:cubicBezTo>
                <a:close/>
              </a:path>
            </a:pathLst>
          </a:cu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vert="horz" wrap="square" lIns="96430" tIns="48215" rIns="96430" bIns="48215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sz="135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7" name="Freeform 45"/>
          <p:cNvSpPr>
            <a:spLocks noEditPoints="1"/>
          </p:cNvSpPr>
          <p:nvPr/>
        </p:nvSpPr>
        <p:spPr bwMode="auto">
          <a:xfrm>
            <a:off x="11181903" y="3434902"/>
            <a:ext cx="327938" cy="327938"/>
          </a:xfrm>
          <a:custGeom>
            <a:avLst/>
            <a:gdLst/>
            <a:ahLst/>
            <a:cxnLst>
              <a:cxn ang="0">
                <a:pos x="27" y="55"/>
              </a:cxn>
              <a:cxn ang="0">
                <a:pos x="0" y="27"/>
              </a:cxn>
              <a:cxn ang="0">
                <a:pos x="27" y="0"/>
              </a:cxn>
              <a:cxn ang="0">
                <a:pos x="55" y="27"/>
              </a:cxn>
              <a:cxn ang="0">
                <a:pos x="27" y="55"/>
              </a:cxn>
              <a:cxn ang="0">
                <a:pos x="45" y="20"/>
              </a:cxn>
              <a:cxn ang="0">
                <a:pos x="42" y="17"/>
              </a:cxn>
              <a:cxn ang="0">
                <a:pos x="40" y="16"/>
              </a:cxn>
              <a:cxn ang="0">
                <a:pos x="38" y="17"/>
              </a:cxn>
              <a:cxn ang="0">
                <a:pos x="24" y="31"/>
              </a:cxn>
              <a:cxn ang="0">
                <a:pos x="16" y="23"/>
              </a:cxn>
              <a:cxn ang="0">
                <a:pos x="14" y="22"/>
              </a:cxn>
              <a:cxn ang="0">
                <a:pos x="13" y="23"/>
              </a:cxn>
              <a:cxn ang="0">
                <a:pos x="9" y="26"/>
              </a:cxn>
              <a:cxn ang="0">
                <a:pos x="9" y="28"/>
              </a:cxn>
              <a:cxn ang="0">
                <a:pos x="9" y="30"/>
              </a:cxn>
              <a:cxn ang="0">
                <a:pos x="22" y="43"/>
              </a:cxn>
              <a:cxn ang="0">
                <a:pos x="24" y="43"/>
              </a:cxn>
              <a:cxn ang="0">
                <a:pos x="26" y="43"/>
              </a:cxn>
              <a:cxn ang="0">
                <a:pos x="45" y="23"/>
              </a:cxn>
              <a:cxn ang="0">
                <a:pos x="46" y="22"/>
              </a:cxn>
              <a:cxn ang="0">
                <a:pos x="45" y="20"/>
              </a:cxn>
            </a:cxnLst>
            <a:rect l="0" t="0" r="r" b="b"/>
            <a:pathLst>
              <a:path w="55" h="55">
                <a:moveTo>
                  <a:pt x="27" y="55"/>
                </a:moveTo>
                <a:cubicBezTo>
                  <a:pt x="12" y="55"/>
                  <a:pt x="0" y="42"/>
                  <a:pt x="0" y="27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5" y="12"/>
                  <a:pt x="55" y="27"/>
                </a:cubicBezTo>
                <a:cubicBezTo>
                  <a:pt x="55" y="42"/>
                  <a:pt x="42" y="55"/>
                  <a:pt x="27" y="55"/>
                </a:cubicBezTo>
                <a:close/>
                <a:moveTo>
                  <a:pt x="45" y="20"/>
                </a:moveTo>
                <a:cubicBezTo>
                  <a:pt x="42" y="17"/>
                  <a:pt x="42" y="17"/>
                  <a:pt x="42" y="17"/>
                </a:cubicBezTo>
                <a:cubicBezTo>
                  <a:pt x="41" y="16"/>
                  <a:pt x="41" y="16"/>
                  <a:pt x="40" y="16"/>
                </a:cubicBezTo>
                <a:cubicBezTo>
                  <a:pt x="39" y="16"/>
                  <a:pt x="39" y="16"/>
                  <a:pt x="38" y="17"/>
                </a:cubicBezTo>
                <a:cubicBezTo>
                  <a:pt x="24" y="31"/>
                  <a:pt x="24" y="31"/>
                  <a:pt x="24" y="31"/>
                </a:cubicBezTo>
                <a:cubicBezTo>
                  <a:pt x="16" y="23"/>
                  <a:pt x="16" y="23"/>
                  <a:pt x="16" y="23"/>
                </a:cubicBezTo>
                <a:cubicBezTo>
                  <a:pt x="15" y="23"/>
                  <a:pt x="15" y="22"/>
                  <a:pt x="14" y="22"/>
                </a:cubicBezTo>
                <a:cubicBezTo>
                  <a:pt x="14" y="22"/>
                  <a:pt x="13" y="23"/>
                  <a:pt x="13" y="23"/>
                </a:cubicBezTo>
                <a:cubicBezTo>
                  <a:pt x="9" y="26"/>
                  <a:pt x="9" y="26"/>
                  <a:pt x="9" y="26"/>
                </a:cubicBezTo>
                <a:cubicBezTo>
                  <a:pt x="9" y="27"/>
                  <a:pt x="9" y="27"/>
                  <a:pt x="9" y="28"/>
                </a:cubicBezTo>
                <a:cubicBezTo>
                  <a:pt x="9" y="29"/>
                  <a:pt x="9" y="29"/>
                  <a:pt x="9" y="30"/>
                </a:cubicBezTo>
                <a:cubicBezTo>
                  <a:pt x="22" y="43"/>
                  <a:pt x="22" y="43"/>
                  <a:pt x="22" y="43"/>
                </a:cubicBezTo>
                <a:cubicBezTo>
                  <a:pt x="23" y="43"/>
                  <a:pt x="23" y="43"/>
                  <a:pt x="24" y="43"/>
                </a:cubicBezTo>
                <a:cubicBezTo>
                  <a:pt x="25" y="43"/>
                  <a:pt x="25" y="43"/>
                  <a:pt x="26" y="43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23"/>
                  <a:pt x="46" y="22"/>
                  <a:pt x="46" y="22"/>
                </a:cubicBezTo>
                <a:cubicBezTo>
                  <a:pt x="46" y="21"/>
                  <a:pt x="45" y="20"/>
                  <a:pt x="45" y="20"/>
                </a:cubicBezTo>
                <a:close/>
              </a:path>
            </a:pathLst>
          </a:custGeom>
          <a:solidFill>
            <a:schemeClr val="accent3"/>
          </a:solidFill>
          <a:ln w="9525">
            <a:noFill/>
            <a:round/>
            <a:headEnd/>
            <a:tailEnd/>
          </a:ln>
        </p:spPr>
        <p:txBody>
          <a:bodyPr vert="horz" wrap="square" lIns="96430" tIns="48215" rIns="96430" bIns="48215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sz="135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34" name="Freeform 45"/>
          <p:cNvSpPr>
            <a:spLocks noEditPoints="1"/>
          </p:cNvSpPr>
          <p:nvPr/>
        </p:nvSpPr>
        <p:spPr bwMode="auto">
          <a:xfrm>
            <a:off x="11181903" y="4735224"/>
            <a:ext cx="327938" cy="327938"/>
          </a:xfrm>
          <a:custGeom>
            <a:avLst/>
            <a:gdLst/>
            <a:ahLst/>
            <a:cxnLst>
              <a:cxn ang="0">
                <a:pos x="27" y="55"/>
              </a:cxn>
              <a:cxn ang="0">
                <a:pos x="0" y="27"/>
              </a:cxn>
              <a:cxn ang="0">
                <a:pos x="27" y="0"/>
              </a:cxn>
              <a:cxn ang="0">
                <a:pos x="55" y="27"/>
              </a:cxn>
              <a:cxn ang="0">
                <a:pos x="27" y="55"/>
              </a:cxn>
              <a:cxn ang="0">
                <a:pos x="45" y="20"/>
              </a:cxn>
              <a:cxn ang="0">
                <a:pos x="42" y="17"/>
              </a:cxn>
              <a:cxn ang="0">
                <a:pos x="40" y="16"/>
              </a:cxn>
              <a:cxn ang="0">
                <a:pos x="38" y="17"/>
              </a:cxn>
              <a:cxn ang="0">
                <a:pos x="24" y="31"/>
              </a:cxn>
              <a:cxn ang="0">
                <a:pos x="16" y="23"/>
              </a:cxn>
              <a:cxn ang="0">
                <a:pos x="14" y="22"/>
              </a:cxn>
              <a:cxn ang="0">
                <a:pos x="13" y="23"/>
              </a:cxn>
              <a:cxn ang="0">
                <a:pos x="9" y="26"/>
              </a:cxn>
              <a:cxn ang="0">
                <a:pos x="9" y="28"/>
              </a:cxn>
              <a:cxn ang="0">
                <a:pos x="9" y="30"/>
              </a:cxn>
              <a:cxn ang="0">
                <a:pos x="22" y="43"/>
              </a:cxn>
              <a:cxn ang="0">
                <a:pos x="24" y="43"/>
              </a:cxn>
              <a:cxn ang="0">
                <a:pos x="26" y="43"/>
              </a:cxn>
              <a:cxn ang="0">
                <a:pos x="45" y="23"/>
              </a:cxn>
              <a:cxn ang="0">
                <a:pos x="46" y="22"/>
              </a:cxn>
              <a:cxn ang="0">
                <a:pos x="45" y="20"/>
              </a:cxn>
            </a:cxnLst>
            <a:rect l="0" t="0" r="r" b="b"/>
            <a:pathLst>
              <a:path w="55" h="55">
                <a:moveTo>
                  <a:pt x="27" y="55"/>
                </a:moveTo>
                <a:cubicBezTo>
                  <a:pt x="12" y="55"/>
                  <a:pt x="0" y="42"/>
                  <a:pt x="0" y="27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5" y="12"/>
                  <a:pt x="55" y="27"/>
                </a:cubicBezTo>
                <a:cubicBezTo>
                  <a:pt x="55" y="42"/>
                  <a:pt x="42" y="55"/>
                  <a:pt x="27" y="55"/>
                </a:cubicBezTo>
                <a:close/>
                <a:moveTo>
                  <a:pt x="45" y="20"/>
                </a:moveTo>
                <a:cubicBezTo>
                  <a:pt x="42" y="17"/>
                  <a:pt x="42" y="17"/>
                  <a:pt x="42" y="17"/>
                </a:cubicBezTo>
                <a:cubicBezTo>
                  <a:pt x="41" y="16"/>
                  <a:pt x="41" y="16"/>
                  <a:pt x="40" y="16"/>
                </a:cubicBezTo>
                <a:cubicBezTo>
                  <a:pt x="39" y="16"/>
                  <a:pt x="39" y="16"/>
                  <a:pt x="38" y="17"/>
                </a:cubicBezTo>
                <a:cubicBezTo>
                  <a:pt x="24" y="31"/>
                  <a:pt x="24" y="31"/>
                  <a:pt x="24" y="31"/>
                </a:cubicBezTo>
                <a:cubicBezTo>
                  <a:pt x="16" y="23"/>
                  <a:pt x="16" y="23"/>
                  <a:pt x="16" y="23"/>
                </a:cubicBezTo>
                <a:cubicBezTo>
                  <a:pt x="15" y="23"/>
                  <a:pt x="15" y="22"/>
                  <a:pt x="14" y="22"/>
                </a:cubicBezTo>
                <a:cubicBezTo>
                  <a:pt x="14" y="22"/>
                  <a:pt x="13" y="23"/>
                  <a:pt x="13" y="23"/>
                </a:cubicBezTo>
                <a:cubicBezTo>
                  <a:pt x="9" y="26"/>
                  <a:pt x="9" y="26"/>
                  <a:pt x="9" y="26"/>
                </a:cubicBezTo>
                <a:cubicBezTo>
                  <a:pt x="9" y="27"/>
                  <a:pt x="9" y="27"/>
                  <a:pt x="9" y="28"/>
                </a:cubicBezTo>
                <a:cubicBezTo>
                  <a:pt x="9" y="29"/>
                  <a:pt x="9" y="29"/>
                  <a:pt x="9" y="30"/>
                </a:cubicBezTo>
                <a:cubicBezTo>
                  <a:pt x="22" y="43"/>
                  <a:pt x="22" y="43"/>
                  <a:pt x="22" y="43"/>
                </a:cubicBezTo>
                <a:cubicBezTo>
                  <a:pt x="23" y="43"/>
                  <a:pt x="23" y="43"/>
                  <a:pt x="24" y="43"/>
                </a:cubicBezTo>
                <a:cubicBezTo>
                  <a:pt x="25" y="43"/>
                  <a:pt x="25" y="43"/>
                  <a:pt x="26" y="43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23"/>
                  <a:pt x="46" y="22"/>
                  <a:pt x="46" y="22"/>
                </a:cubicBezTo>
                <a:cubicBezTo>
                  <a:pt x="46" y="21"/>
                  <a:pt x="45" y="20"/>
                  <a:pt x="45" y="20"/>
                </a:cubicBezTo>
                <a:close/>
              </a:path>
            </a:pathLst>
          </a:custGeom>
          <a:solidFill>
            <a:schemeClr val="accent4"/>
          </a:solidFill>
          <a:ln w="9525">
            <a:noFill/>
            <a:round/>
            <a:headEnd/>
            <a:tailEnd/>
          </a:ln>
        </p:spPr>
        <p:txBody>
          <a:bodyPr vert="horz" wrap="square" lIns="96430" tIns="48215" rIns="96430" bIns="48215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sz="135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35" name="Freeform 45"/>
          <p:cNvSpPr>
            <a:spLocks noEditPoints="1"/>
          </p:cNvSpPr>
          <p:nvPr/>
        </p:nvSpPr>
        <p:spPr bwMode="auto">
          <a:xfrm>
            <a:off x="11181903" y="6035546"/>
            <a:ext cx="327938" cy="327938"/>
          </a:xfrm>
          <a:custGeom>
            <a:avLst/>
            <a:gdLst/>
            <a:ahLst/>
            <a:cxnLst>
              <a:cxn ang="0">
                <a:pos x="27" y="55"/>
              </a:cxn>
              <a:cxn ang="0">
                <a:pos x="0" y="27"/>
              </a:cxn>
              <a:cxn ang="0">
                <a:pos x="27" y="0"/>
              </a:cxn>
              <a:cxn ang="0">
                <a:pos x="55" y="27"/>
              </a:cxn>
              <a:cxn ang="0">
                <a:pos x="27" y="55"/>
              </a:cxn>
              <a:cxn ang="0">
                <a:pos x="45" y="20"/>
              </a:cxn>
              <a:cxn ang="0">
                <a:pos x="42" y="17"/>
              </a:cxn>
              <a:cxn ang="0">
                <a:pos x="40" y="16"/>
              </a:cxn>
              <a:cxn ang="0">
                <a:pos x="38" y="17"/>
              </a:cxn>
              <a:cxn ang="0">
                <a:pos x="24" y="31"/>
              </a:cxn>
              <a:cxn ang="0">
                <a:pos x="16" y="23"/>
              </a:cxn>
              <a:cxn ang="0">
                <a:pos x="14" y="22"/>
              </a:cxn>
              <a:cxn ang="0">
                <a:pos x="13" y="23"/>
              </a:cxn>
              <a:cxn ang="0">
                <a:pos x="9" y="26"/>
              </a:cxn>
              <a:cxn ang="0">
                <a:pos x="9" y="28"/>
              </a:cxn>
              <a:cxn ang="0">
                <a:pos x="9" y="30"/>
              </a:cxn>
              <a:cxn ang="0">
                <a:pos x="22" y="43"/>
              </a:cxn>
              <a:cxn ang="0">
                <a:pos x="24" y="43"/>
              </a:cxn>
              <a:cxn ang="0">
                <a:pos x="26" y="43"/>
              </a:cxn>
              <a:cxn ang="0">
                <a:pos x="45" y="23"/>
              </a:cxn>
              <a:cxn ang="0">
                <a:pos x="46" y="22"/>
              </a:cxn>
              <a:cxn ang="0">
                <a:pos x="45" y="20"/>
              </a:cxn>
            </a:cxnLst>
            <a:rect l="0" t="0" r="r" b="b"/>
            <a:pathLst>
              <a:path w="55" h="55">
                <a:moveTo>
                  <a:pt x="27" y="55"/>
                </a:moveTo>
                <a:cubicBezTo>
                  <a:pt x="12" y="55"/>
                  <a:pt x="0" y="42"/>
                  <a:pt x="0" y="27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5" y="12"/>
                  <a:pt x="55" y="27"/>
                </a:cubicBezTo>
                <a:cubicBezTo>
                  <a:pt x="55" y="42"/>
                  <a:pt x="42" y="55"/>
                  <a:pt x="27" y="55"/>
                </a:cubicBezTo>
                <a:close/>
                <a:moveTo>
                  <a:pt x="45" y="20"/>
                </a:moveTo>
                <a:cubicBezTo>
                  <a:pt x="42" y="17"/>
                  <a:pt x="42" y="17"/>
                  <a:pt x="42" y="17"/>
                </a:cubicBezTo>
                <a:cubicBezTo>
                  <a:pt x="41" y="16"/>
                  <a:pt x="41" y="16"/>
                  <a:pt x="40" y="16"/>
                </a:cubicBezTo>
                <a:cubicBezTo>
                  <a:pt x="39" y="16"/>
                  <a:pt x="39" y="16"/>
                  <a:pt x="38" y="17"/>
                </a:cubicBezTo>
                <a:cubicBezTo>
                  <a:pt x="24" y="31"/>
                  <a:pt x="24" y="31"/>
                  <a:pt x="24" y="31"/>
                </a:cubicBezTo>
                <a:cubicBezTo>
                  <a:pt x="16" y="23"/>
                  <a:pt x="16" y="23"/>
                  <a:pt x="16" y="23"/>
                </a:cubicBezTo>
                <a:cubicBezTo>
                  <a:pt x="15" y="23"/>
                  <a:pt x="15" y="22"/>
                  <a:pt x="14" y="22"/>
                </a:cubicBezTo>
                <a:cubicBezTo>
                  <a:pt x="14" y="22"/>
                  <a:pt x="13" y="23"/>
                  <a:pt x="13" y="23"/>
                </a:cubicBezTo>
                <a:cubicBezTo>
                  <a:pt x="9" y="26"/>
                  <a:pt x="9" y="26"/>
                  <a:pt x="9" y="26"/>
                </a:cubicBezTo>
                <a:cubicBezTo>
                  <a:pt x="9" y="27"/>
                  <a:pt x="9" y="27"/>
                  <a:pt x="9" y="28"/>
                </a:cubicBezTo>
                <a:cubicBezTo>
                  <a:pt x="9" y="29"/>
                  <a:pt x="9" y="29"/>
                  <a:pt x="9" y="30"/>
                </a:cubicBezTo>
                <a:cubicBezTo>
                  <a:pt x="22" y="43"/>
                  <a:pt x="22" y="43"/>
                  <a:pt x="22" y="43"/>
                </a:cubicBezTo>
                <a:cubicBezTo>
                  <a:pt x="23" y="43"/>
                  <a:pt x="23" y="43"/>
                  <a:pt x="24" y="43"/>
                </a:cubicBezTo>
                <a:cubicBezTo>
                  <a:pt x="25" y="43"/>
                  <a:pt x="25" y="43"/>
                  <a:pt x="26" y="43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23"/>
                  <a:pt x="46" y="22"/>
                  <a:pt x="46" y="22"/>
                </a:cubicBezTo>
                <a:cubicBezTo>
                  <a:pt x="46" y="21"/>
                  <a:pt x="45" y="20"/>
                  <a:pt x="45" y="20"/>
                </a:cubicBezTo>
                <a:close/>
              </a:path>
            </a:pathLst>
          </a:custGeom>
          <a:solidFill>
            <a:schemeClr val="accent5"/>
          </a:solidFill>
          <a:ln w="9525">
            <a:noFill/>
            <a:round/>
            <a:headEnd/>
            <a:tailEnd/>
          </a:ln>
        </p:spPr>
        <p:txBody>
          <a:bodyPr vert="horz" wrap="square" lIns="96430" tIns="48215" rIns="96430" bIns="48215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sz="135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9" name="Group 80"/>
          <p:cNvGrpSpPr/>
          <p:nvPr/>
        </p:nvGrpSpPr>
        <p:grpSpPr>
          <a:xfrm>
            <a:off x="5976357" y="780729"/>
            <a:ext cx="5061530" cy="878201"/>
            <a:chOff x="-450666" y="1803447"/>
            <a:chExt cx="3582491" cy="832751"/>
          </a:xfrm>
        </p:grpSpPr>
        <p:sp>
          <p:nvSpPr>
            <p:cNvPr id="137" name="Footer Text"/>
            <p:cNvSpPr txBox="1"/>
            <p:nvPr/>
          </p:nvSpPr>
          <p:spPr>
            <a:xfrm>
              <a:off x="-450666" y="2099987"/>
              <a:ext cx="3582491" cy="5362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sz="16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项目需求重构，重新进行技术调研</a:t>
              </a:r>
              <a:endParaRPr lang="en-US" altLang="zh-CN" sz="16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 algn="r">
                <a:lnSpc>
                  <a:spcPct val="120000"/>
                </a:lnSpc>
              </a:pPr>
              <a:r>
                <a:rPr lang="zh-CN" altLang="en-US" sz="16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完成软件需求规约文档</a:t>
              </a:r>
              <a:r>
                <a:rPr lang="en-US" altLang="zh-CN" sz="16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SRS</a:t>
              </a:r>
              <a:r>
                <a:rPr lang="zh-CN" altLang="en-US" sz="16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和设计规格说明书</a:t>
              </a:r>
              <a:r>
                <a:rPr lang="en-US" altLang="zh-CN" sz="16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SA</a:t>
              </a:r>
            </a:p>
          </p:txBody>
        </p:sp>
        <p:sp>
          <p:nvSpPr>
            <p:cNvPr id="138" name="TextBox 137"/>
            <p:cNvSpPr txBox="1"/>
            <p:nvPr/>
          </p:nvSpPr>
          <p:spPr>
            <a:xfrm>
              <a:off x="2263866" y="1803447"/>
              <a:ext cx="867959" cy="291848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r"/>
              <a:r>
                <a:rPr lang="en-US" altLang="zh-CN" sz="2000" b="1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2019</a:t>
              </a:r>
              <a:r>
                <a:rPr lang="zh-CN" altLang="en-US" sz="2000" b="1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年</a:t>
              </a:r>
              <a:r>
                <a:rPr lang="en-US" altLang="zh-CN" sz="2000" b="1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1</a:t>
              </a:r>
              <a:r>
                <a:rPr lang="zh-CN" altLang="en-US" sz="2000" b="1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月</a:t>
              </a:r>
              <a:endParaRPr lang="en-US" sz="2000" b="1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0" name="Group 89"/>
          <p:cNvGrpSpPr/>
          <p:nvPr/>
        </p:nvGrpSpPr>
        <p:grpSpPr>
          <a:xfrm>
            <a:off x="5976357" y="2084897"/>
            <a:ext cx="5061530" cy="881318"/>
            <a:chOff x="-450666" y="1800489"/>
            <a:chExt cx="3582491" cy="835710"/>
          </a:xfrm>
        </p:grpSpPr>
        <p:sp>
          <p:nvSpPr>
            <p:cNvPr id="140" name="Footer Text"/>
            <p:cNvSpPr txBox="1"/>
            <p:nvPr/>
          </p:nvSpPr>
          <p:spPr>
            <a:xfrm>
              <a:off x="-450666" y="2099986"/>
              <a:ext cx="3582491" cy="53621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sz="16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基于前一阶段已开发内容，参考新技术调研</a:t>
              </a:r>
              <a:endParaRPr lang="en-US" altLang="zh-CN" sz="16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 algn="r">
                <a:lnSpc>
                  <a:spcPct val="120000"/>
                </a:lnSpc>
              </a:pPr>
              <a:r>
                <a:rPr lang="zh-CN" altLang="en-US" sz="16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学习相关技术知识，开始实现各项主要功能</a:t>
              </a:r>
              <a:endParaRPr lang="en-US" altLang="zh-CN" sz="16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41" name="TextBox 140"/>
            <p:cNvSpPr txBox="1"/>
            <p:nvPr/>
          </p:nvSpPr>
          <p:spPr>
            <a:xfrm>
              <a:off x="2263866" y="1800489"/>
              <a:ext cx="867959" cy="320001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en-US" altLang="zh-CN" sz="2000" b="1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2018</a:t>
              </a:r>
              <a:r>
                <a:rPr lang="zh-CN" altLang="en-US" sz="2000" b="1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年</a:t>
              </a:r>
              <a:r>
                <a:rPr lang="en-US" altLang="zh-CN" sz="2000" b="1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2</a:t>
              </a:r>
              <a:r>
                <a:rPr lang="zh-CN" altLang="en-US" sz="2000" b="1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月</a:t>
              </a:r>
              <a:endParaRPr lang="en-US" sz="2000" b="1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1" name="Group 92"/>
          <p:cNvGrpSpPr/>
          <p:nvPr/>
        </p:nvGrpSpPr>
        <p:grpSpPr>
          <a:xfrm>
            <a:off x="5965338" y="3384277"/>
            <a:ext cx="5061530" cy="881318"/>
            <a:chOff x="-450666" y="1800489"/>
            <a:chExt cx="3582491" cy="835709"/>
          </a:xfrm>
        </p:grpSpPr>
        <p:sp>
          <p:nvSpPr>
            <p:cNvPr id="143" name="Footer Text"/>
            <p:cNvSpPr txBox="1"/>
            <p:nvPr/>
          </p:nvSpPr>
          <p:spPr>
            <a:xfrm>
              <a:off x="-450666" y="2099986"/>
              <a:ext cx="3582491" cy="53621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sz="16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推进项目开发进度，根据实际情况调整</a:t>
              </a:r>
              <a:r>
                <a:rPr lang="en-US" altLang="zh-CN" sz="16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SRS</a:t>
              </a:r>
              <a:r>
                <a:rPr lang="zh-CN" altLang="en-US" sz="16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与</a:t>
              </a:r>
              <a:r>
                <a:rPr lang="en-US" altLang="zh-CN" sz="16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SA</a:t>
              </a:r>
            </a:p>
            <a:p>
              <a:pPr algn="r">
                <a:lnSpc>
                  <a:spcPct val="120000"/>
                </a:lnSpc>
              </a:pPr>
              <a:r>
                <a:rPr lang="zh-CN" altLang="en-US" sz="16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完成项目</a:t>
              </a:r>
              <a:r>
                <a:rPr lang="en-US" altLang="zh-CN" sz="16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demo</a:t>
              </a:r>
              <a:r>
                <a:rPr lang="zh-CN" altLang="en-US" sz="16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，形成中期检查报告及相关技术文档</a:t>
              </a:r>
              <a:endParaRPr lang="en-US" altLang="zh-CN" sz="16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44" name="TextBox 143"/>
            <p:cNvSpPr txBox="1"/>
            <p:nvPr/>
          </p:nvSpPr>
          <p:spPr>
            <a:xfrm>
              <a:off x="2263866" y="1800489"/>
              <a:ext cx="867959" cy="320001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en-US" altLang="zh-CN" sz="2000" b="1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2018</a:t>
              </a:r>
              <a:r>
                <a:rPr lang="zh-CN" altLang="en-US" sz="2000" b="1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年</a:t>
              </a:r>
              <a:r>
                <a:rPr lang="en-US" altLang="zh-CN" sz="2000" b="1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3</a:t>
              </a:r>
              <a:r>
                <a:rPr lang="zh-CN" altLang="en-US" sz="2000" b="1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月</a:t>
              </a:r>
              <a:endParaRPr lang="en-US" sz="2000" b="1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2" name="Group 144"/>
          <p:cNvGrpSpPr/>
          <p:nvPr/>
        </p:nvGrpSpPr>
        <p:grpSpPr>
          <a:xfrm>
            <a:off x="5957830" y="4688686"/>
            <a:ext cx="5076807" cy="869596"/>
            <a:chOff x="-461479" y="1811605"/>
            <a:chExt cx="3593304" cy="824593"/>
          </a:xfrm>
        </p:grpSpPr>
        <p:sp>
          <p:nvSpPr>
            <p:cNvPr id="146" name="Footer Text"/>
            <p:cNvSpPr txBox="1"/>
            <p:nvPr/>
          </p:nvSpPr>
          <p:spPr>
            <a:xfrm>
              <a:off x="-461479" y="2099987"/>
              <a:ext cx="3582490" cy="5362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sz="16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完成项目主体部分开发，开始进行功能测试和系统测试</a:t>
              </a:r>
              <a:endParaRPr lang="en-US" altLang="zh-CN" sz="16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 algn="r">
                <a:lnSpc>
                  <a:spcPct val="120000"/>
                </a:lnSpc>
              </a:pPr>
              <a:r>
                <a:rPr lang="zh-CN" altLang="en-US" sz="16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同时进行次要组件部分研发</a:t>
              </a:r>
              <a:endParaRPr lang="en-US" altLang="zh-CN" sz="16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47" name="TextBox 146"/>
            <p:cNvSpPr txBox="1"/>
            <p:nvPr/>
          </p:nvSpPr>
          <p:spPr>
            <a:xfrm>
              <a:off x="2263866" y="1811605"/>
              <a:ext cx="867959" cy="320001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en-US" altLang="zh-CN" sz="2000" b="1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2019</a:t>
              </a:r>
              <a:r>
                <a:rPr lang="zh-CN" altLang="en-US" sz="2000" b="1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年</a:t>
              </a:r>
              <a:r>
                <a:rPr lang="en-US" altLang="zh-CN" sz="2000" b="1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4</a:t>
              </a:r>
              <a:r>
                <a:rPr lang="zh-CN" altLang="en-US" sz="2000" b="1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月</a:t>
              </a:r>
              <a:endParaRPr lang="en-US" sz="2000" b="1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3" name="Group 147"/>
          <p:cNvGrpSpPr/>
          <p:nvPr/>
        </p:nvGrpSpPr>
        <p:grpSpPr>
          <a:xfrm>
            <a:off x="5961164" y="5981787"/>
            <a:ext cx="5061530" cy="881318"/>
            <a:chOff x="-450666" y="1800489"/>
            <a:chExt cx="3582491" cy="835709"/>
          </a:xfrm>
        </p:grpSpPr>
        <p:sp>
          <p:nvSpPr>
            <p:cNvPr id="149" name="Footer Text"/>
            <p:cNvSpPr txBox="1"/>
            <p:nvPr/>
          </p:nvSpPr>
          <p:spPr>
            <a:xfrm>
              <a:off x="-450666" y="2099986"/>
              <a:ext cx="3582491" cy="53621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sz="16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整理项目开发成果，归档项目文档材料</a:t>
              </a:r>
              <a:endParaRPr lang="en-US" altLang="zh-CN" sz="16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 algn="r">
                <a:lnSpc>
                  <a:spcPct val="120000"/>
                </a:lnSpc>
              </a:pPr>
              <a:r>
                <a:rPr lang="zh-CN" altLang="en-US" sz="16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撰写结项材料，准备结项答辩</a:t>
              </a:r>
              <a:endParaRPr lang="en-US" altLang="zh-CN" sz="16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50" name="TextBox 149"/>
            <p:cNvSpPr txBox="1"/>
            <p:nvPr/>
          </p:nvSpPr>
          <p:spPr>
            <a:xfrm>
              <a:off x="2263866" y="1800489"/>
              <a:ext cx="867959" cy="320001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en-US" altLang="zh-CN" sz="2000" b="1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2019</a:t>
              </a:r>
              <a:r>
                <a:rPr lang="zh-CN" altLang="en-US" sz="2000" b="1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年</a:t>
              </a:r>
              <a:r>
                <a:rPr lang="en-US" altLang="zh-CN" sz="2000" b="1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5</a:t>
              </a:r>
              <a:r>
                <a:rPr lang="zh-CN" altLang="en-US" sz="2000" b="1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月</a:t>
              </a:r>
              <a:endParaRPr lang="en-US" sz="2000" b="1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52" name="TextBox 8"/>
          <p:cNvSpPr txBox="1"/>
          <p:nvPr/>
        </p:nvSpPr>
        <p:spPr>
          <a:xfrm>
            <a:off x="755649" y="365631"/>
            <a:ext cx="2929423" cy="43088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zh-CN" altLang="en-US" sz="28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现有研究进度安排</a:t>
            </a:r>
            <a:endParaRPr lang="zh-CN" altLang="en-US" sz="36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3" name="TextBox 8"/>
          <p:cNvSpPr txBox="1"/>
          <p:nvPr/>
        </p:nvSpPr>
        <p:spPr>
          <a:xfrm>
            <a:off x="755650" y="824352"/>
            <a:ext cx="2311176" cy="16927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zh-CN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RESEARCH SCHEDULE</a:t>
            </a:r>
          </a:p>
        </p:txBody>
      </p:sp>
    </p:spTree>
    <p:extLst>
      <p:ext uri="{BB962C8B-B14F-4D97-AF65-F5344CB8AC3E}">
        <p14:creationId xmlns:p14="http://schemas.microsoft.com/office/powerpoint/2010/main" val="10327255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任意多边形 15"/>
          <p:cNvSpPr/>
          <p:nvPr/>
        </p:nvSpPr>
        <p:spPr>
          <a:xfrm>
            <a:off x="3763339" y="825500"/>
            <a:ext cx="5332072" cy="5581650"/>
          </a:xfrm>
          <a:custGeom>
            <a:avLst/>
            <a:gdLst>
              <a:gd name="connsiteX0" fmla="*/ 0 w 5332072"/>
              <a:gd name="connsiteY0" fmla="*/ 3618082 h 5581650"/>
              <a:gd name="connsiteX1" fmla="*/ 80779 w 5332072"/>
              <a:gd name="connsiteY1" fmla="*/ 3618082 h 5581650"/>
              <a:gd name="connsiteX2" fmla="*/ 164740 w 5332072"/>
              <a:gd name="connsiteY2" fmla="*/ 3847480 h 5581650"/>
              <a:gd name="connsiteX3" fmla="*/ 2666036 w 5332072"/>
              <a:gd name="connsiteY3" fmla="*/ 5505450 h 5581650"/>
              <a:gd name="connsiteX4" fmla="*/ 5167332 w 5332072"/>
              <a:gd name="connsiteY4" fmla="*/ 3847480 h 5581650"/>
              <a:gd name="connsiteX5" fmla="*/ 5251293 w 5332072"/>
              <a:gd name="connsiteY5" fmla="*/ 3618082 h 5581650"/>
              <a:gd name="connsiteX6" fmla="*/ 5332072 w 5332072"/>
              <a:gd name="connsiteY6" fmla="*/ 3618082 h 5581650"/>
              <a:gd name="connsiteX7" fmla="*/ 5331391 w 5332072"/>
              <a:gd name="connsiteY7" fmla="*/ 3620731 h 5581650"/>
              <a:gd name="connsiteX8" fmla="*/ 2666036 w 5332072"/>
              <a:gd name="connsiteY8" fmla="*/ 5581650 h 5581650"/>
              <a:gd name="connsiteX9" fmla="*/ 681 w 5332072"/>
              <a:gd name="connsiteY9" fmla="*/ 3620731 h 5581650"/>
              <a:gd name="connsiteX10" fmla="*/ 2666036 w 5332072"/>
              <a:gd name="connsiteY10" fmla="*/ 0 h 5581650"/>
              <a:gd name="connsiteX11" fmla="*/ 5331391 w 5332072"/>
              <a:gd name="connsiteY11" fmla="*/ 1960919 h 5581650"/>
              <a:gd name="connsiteX12" fmla="*/ 5332072 w 5332072"/>
              <a:gd name="connsiteY12" fmla="*/ 1963569 h 5581650"/>
              <a:gd name="connsiteX13" fmla="*/ 5251293 w 5332072"/>
              <a:gd name="connsiteY13" fmla="*/ 1963569 h 5581650"/>
              <a:gd name="connsiteX14" fmla="*/ 5167332 w 5332072"/>
              <a:gd name="connsiteY14" fmla="*/ 1734171 h 5581650"/>
              <a:gd name="connsiteX15" fmla="*/ 2666036 w 5332072"/>
              <a:gd name="connsiteY15" fmla="*/ 76200 h 5581650"/>
              <a:gd name="connsiteX16" fmla="*/ 164740 w 5332072"/>
              <a:gd name="connsiteY16" fmla="*/ 1734171 h 5581650"/>
              <a:gd name="connsiteX17" fmla="*/ 80779 w 5332072"/>
              <a:gd name="connsiteY17" fmla="*/ 1963569 h 5581650"/>
              <a:gd name="connsiteX18" fmla="*/ 0 w 5332072"/>
              <a:gd name="connsiteY18" fmla="*/ 1963569 h 5581650"/>
              <a:gd name="connsiteX19" fmla="*/ 681 w 5332072"/>
              <a:gd name="connsiteY19" fmla="*/ 1960919 h 5581650"/>
              <a:gd name="connsiteX20" fmla="*/ 2666036 w 5332072"/>
              <a:gd name="connsiteY20" fmla="*/ 0 h 558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5332072" h="5581650">
                <a:moveTo>
                  <a:pt x="0" y="3618082"/>
                </a:moveTo>
                <a:lnTo>
                  <a:pt x="80779" y="3618082"/>
                </a:lnTo>
                <a:lnTo>
                  <a:pt x="164740" y="3847480"/>
                </a:lnTo>
                <a:cubicBezTo>
                  <a:pt x="576843" y="4821800"/>
                  <a:pt x="1541602" y="5505450"/>
                  <a:pt x="2666036" y="5505450"/>
                </a:cubicBezTo>
                <a:cubicBezTo>
                  <a:pt x="3790471" y="5505450"/>
                  <a:pt x="4755230" y="4821800"/>
                  <a:pt x="5167332" y="3847480"/>
                </a:cubicBezTo>
                <a:lnTo>
                  <a:pt x="5251293" y="3618082"/>
                </a:lnTo>
                <a:lnTo>
                  <a:pt x="5332072" y="3618082"/>
                </a:lnTo>
                <a:lnTo>
                  <a:pt x="5331391" y="3620731"/>
                </a:lnTo>
                <a:cubicBezTo>
                  <a:pt x="4978041" y="4756788"/>
                  <a:pt x="3918367" y="5581650"/>
                  <a:pt x="2666036" y="5581650"/>
                </a:cubicBezTo>
                <a:cubicBezTo>
                  <a:pt x="1413706" y="5581650"/>
                  <a:pt x="354032" y="4756788"/>
                  <a:pt x="681" y="3620731"/>
                </a:cubicBezTo>
                <a:close/>
                <a:moveTo>
                  <a:pt x="2666036" y="0"/>
                </a:moveTo>
                <a:cubicBezTo>
                  <a:pt x="3918367" y="0"/>
                  <a:pt x="4978041" y="824862"/>
                  <a:pt x="5331391" y="1960919"/>
                </a:cubicBezTo>
                <a:lnTo>
                  <a:pt x="5332072" y="1963569"/>
                </a:lnTo>
                <a:lnTo>
                  <a:pt x="5251293" y="1963569"/>
                </a:lnTo>
                <a:lnTo>
                  <a:pt x="5167332" y="1734171"/>
                </a:lnTo>
                <a:cubicBezTo>
                  <a:pt x="4755230" y="759851"/>
                  <a:pt x="3790471" y="76200"/>
                  <a:pt x="2666036" y="76200"/>
                </a:cubicBezTo>
                <a:cubicBezTo>
                  <a:pt x="1541602" y="76200"/>
                  <a:pt x="576843" y="759851"/>
                  <a:pt x="164740" y="1734171"/>
                </a:cubicBezTo>
                <a:lnTo>
                  <a:pt x="80779" y="1963569"/>
                </a:lnTo>
                <a:lnTo>
                  <a:pt x="0" y="1963569"/>
                </a:lnTo>
                <a:lnTo>
                  <a:pt x="681" y="1960919"/>
                </a:lnTo>
                <a:cubicBezTo>
                  <a:pt x="354032" y="824862"/>
                  <a:pt x="1413706" y="0"/>
                  <a:pt x="2666036" y="0"/>
                </a:cubicBezTo>
                <a:close/>
              </a:path>
            </a:pathLst>
          </a:custGeom>
          <a:solidFill>
            <a:schemeClr val="accent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3816060" y="1003010"/>
            <a:ext cx="5226630" cy="5226630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6" name="矩形 259"/>
          <p:cNvSpPr>
            <a:spLocks noChangeArrowheads="1"/>
          </p:cNvSpPr>
          <p:nvPr/>
        </p:nvSpPr>
        <p:spPr bwMode="auto">
          <a:xfrm>
            <a:off x="2597150" y="2701165"/>
            <a:ext cx="7664450" cy="1477328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en-US" altLang="zh-CN" sz="9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YOU</a:t>
            </a:r>
            <a:endParaRPr lang="en-US" altLang="zh-CN" sz="72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矩形 259"/>
          <p:cNvSpPr>
            <a:spLocks noChangeArrowheads="1"/>
          </p:cNvSpPr>
          <p:nvPr/>
        </p:nvSpPr>
        <p:spPr bwMode="auto">
          <a:xfrm>
            <a:off x="4667250" y="4330542"/>
            <a:ext cx="3524250" cy="369332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square" lIns="0" tIns="0" rIns="0" bIns="0" anchor="t" anchorCtr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cs typeface="Arial" panose="020B0604020202020204" pitchFamily="34" charset="0"/>
              </a:rPr>
              <a:t>感谢聆听，批评指导</a:t>
            </a:r>
          </a:p>
        </p:txBody>
      </p:sp>
    </p:spTree>
    <p:extLst>
      <p:ext uri="{BB962C8B-B14F-4D97-AF65-F5344CB8AC3E}">
        <p14:creationId xmlns:p14="http://schemas.microsoft.com/office/powerpoint/2010/main" val="34877465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MH_Entry_1"/>
          <p:cNvSpPr/>
          <p:nvPr>
            <p:custDataLst>
              <p:tags r:id="rId2"/>
            </p:custDataLst>
          </p:nvPr>
        </p:nvSpPr>
        <p:spPr>
          <a:xfrm flipH="1">
            <a:off x="5963791" y="2091707"/>
            <a:ext cx="3487906" cy="579303"/>
          </a:xfrm>
          <a:prstGeom prst="roundRect">
            <a:avLst>
              <a:gd name="adj" fmla="val 23973"/>
            </a:avLst>
          </a:pr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txBody>
          <a:bodyPr wrap="square" lIns="0" tIns="0" rIns="0" bIns="0" anchor="ctr">
            <a:no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项目提出背景</a:t>
            </a:r>
            <a:endParaRPr lang="en-US" altLang="zh-CN" sz="2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algn="ctr"/>
            <a:r>
              <a:rPr lang="en-US" altLang="zh-CN" sz="11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PROJECT BACKGROUND</a:t>
            </a:r>
            <a:endParaRPr lang="zh-CN" altLang="en-US" sz="11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0" name="MH_Number_1"/>
          <p:cNvSpPr/>
          <p:nvPr>
            <p:custDataLst>
              <p:tags r:id="rId3"/>
            </p:custDataLst>
          </p:nvPr>
        </p:nvSpPr>
        <p:spPr>
          <a:xfrm flipH="1">
            <a:off x="5059758" y="2077515"/>
            <a:ext cx="801006" cy="607687"/>
          </a:xfrm>
          <a:custGeom>
            <a:avLst/>
            <a:gdLst>
              <a:gd name="connsiteX0" fmla="*/ 472018 w 1569959"/>
              <a:gd name="connsiteY0" fmla="*/ 0 h 1149634"/>
              <a:gd name="connsiteX1" fmla="*/ 1378350 w 1569959"/>
              <a:gd name="connsiteY1" fmla="*/ 0 h 1149634"/>
              <a:gd name="connsiteX2" fmla="*/ 1569959 w 1569959"/>
              <a:gd name="connsiteY2" fmla="*/ 191609 h 1149634"/>
              <a:gd name="connsiteX3" fmla="*/ 1569959 w 1569959"/>
              <a:gd name="connsiteY3" fmla="*/ 958025 h 1149634"/>
              <a:gd name="connsiteX4" fmla="*/ 1378350 w 1569959"/>
              <a:gd name="connsiteY4" fmla="*/ 1149634 h 1149634"/>
              <a:gd name="connsiteX5" fmla="*/ 472018 w 1569959"/>
              <a:gd name="connsiteY5" fmla="*/ 1149634 h 1149634"/>
              <a:gd name="connsiteX6" fmla="*/ 280409 w 1569959"/>
              <a:gd name="connsiteY6" fmla="*/ 958025 h 1149634"/>
              <a:gd name="connsiteX7" fmla="*/ 280409 w 1569959"/>
              <a:gd name="connsiteY7" fmla="*/ 795367 h 1149634"/>
              <a:gd name="connsiteX8" fmla="*/ 0 w 1569959"/>
              <a:gd name="connsiteY8" fmla="*/ 587517 h 1149634"/>
              <a:gd name="connsiteX9" fmla="*/ 280409 w 1569959"/>
              <a:gd name="connsiteY9" fmla="*/ 379666 h 1149634"/>
              <a:gd name="connsiteX10" fmla="*/ 280409 w 1569959"/>
              <a:gd name="connsiteY10" fmla="*/ 191609 h 1149634"/>
              <a:gd name="connsiteX11" fmla="*/ 472018 w 1569959"/>
              <a:gd name="connsiteY11" fmla="*/ 0 h 11496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569959" h="1149634">
                <a:moveTo>
                  <a:pt x="472018" y="0"/>
                </a:moveTo>
                <a:lnTo>
                  <a:pt x="1378350" y="0"/>
                </a:lnTo>
                <a:cubicBezTo>
                  <a:pt x="1484173" y="0"/>
                  <a:pt x="1569959" y="85786"/>
                  <a:pt x="1569959" y="191609"/>
                </a:cubicBezTo>
                <a:lnTo>
                  <a:pt x="1569959" y="958025"/>
                </a:lnTo>
                <a:cubicBezTo>
                  <a:pt x="1569959" y="1063848"/>
                  <a:pt x="1484173" y="1149634"/>
                  <a:pt x="1378350" y="1149634"/>
                </a:cubicBezTo>
                <a:lnTo>
                  <a:pt x="472018" y="1149634"/>
                </a:lnTo>
                <a:cubicBezTo>
                  <a:pt x="366195" y="1149634"/>
                  <a:pt x="280409" y="1063848"/>
                  <a:pt x="280409" y="958025"/>
                </a:cubicBezTo>
                <a:lnTo>
                  <a:pt x="280409" y="795367"/>
                </a:lnTo>
                <a:lnTo>
                  <a:pt x="0" y="587517"/>
                </a:lnTo>
                <a:lnTo>
                  <a:pt x="280409" y="379666"/>
                </a:lnTo>
                <a:lnTo>
                  <a:pt x="280409" y="191609"/>
                </a:lnTo>
                <a:cubicBezTo>
                  <a:pt x="280409" y="85786"/>
                  <a:pt x="366195" y="0"/>
                  <a:pt x="472018" y="0"/>
                </a:cubicBezTo>
                <a:close/>
              </a:path>
            </a:pathLst>
          </a:custGeom>
          <a:solidFill>
            <a:schemeClr val="accent1"/>
          </a:solidFill>
          <a:ln w="12700" cap="flat" cmpd="sng" algn="ctr">
            <a:noFill/>
            <a:prstDash val="solid"/>
          </a:ln>
          <a:effectLst/>
        </p:spPr>
        <p:txBody>
          <a:bodyPr wrap="square" lIns="0" tIns="49357" rIns="189833" bIns="49357" anchor="ctr">
            <a:noAutofit/>
          </a:bodyPr>
          <a:lstStyle/>
          <a:p>
            <a:pPr algn="ctr">
              <a:defRPr/>
            </a:pPr>
            <a:r>
              <a:rPr lang="en-US" altLang="zh-CN" sz="2953" kern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01</a:t>
            </a:r>
            <a:endParaRPr lang="zh-CN" altLang="en-US" sz="2953" kern="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3" name="MH_Entry_2"/>
          <p:cNvSpPr/>
          <p:nvPr>
            <p:custDataLst>
              <p:tags r:id="rId4"/>
            </p:custDataLst>
          </p:nvPr>
        </p:nvSpPr>
        <p:spPr>
          <a:xfrm flipH="1">
            <a:off x="5963791" y="3172719"/>
            <a:ext cx="3487906" cy="579303"/>
          </a:xfrm>
          <a:prstGeom prst="roundRect">
            <a:avLst>
              <a:gd name="adj" fmla="val 23973"/>
            </a:avLst>
          </a:prstGeom>
          <a:solidFill>
            <a:schemeClr val="accent2"/>
          </a:solidFill>
          <a:ln w="25400" cap="flat" cmpd="sng" algn="ctr">
            <a:noFill/>
            <a:prstDash val="solid"/>
          </a:ln>
          <a:effectLst/>
        </p:spPr>
        <p:txBody>
          <a:bodyPr wrap="square" lIns="0" tIns="0" rIns="0" bIns="0" anchor="ctr">
            <a:noAutofit/>
          </a:bodyPr>
          <a:lstStyle/>
          <a:p>
            <a:pPr lvl="0" algn="ctr"/>
            <a:r>
              <a:rPr lang="zh-CN" altLang="en-US" sz="2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技术方案</a:t>
            </a:r>
            <a:endParaRPr lang="en-US" altLang="zh-CN" sz="2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lvl="0" algn="ctr"/>
            <a:r>
              <a:rPr lang="en-US" altLang="zh-CN" sz="11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TECHNICAL SOLUTION </a:t>
            </a:r>
            <a:endParaRPr lang="zh-CN" altLang="en-US" sz="11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4" name="MH_Number_2"/>
          <p:cNvSpPr/>
          <p:nvPr>
            <p:custDataLst>
              <p:tags r:id="rId5"/>
            </p:custDataLst>
          </p:nvPr>
        </p:nvSpPr>
        <p:spPr>
          <a:xfrm flipH="1">
            <a:off x="5059758" y="3158527"/>
            <a:ext cx="801006" cy="607687"/>
          </a:xfrm>
          <a:custGeom>
            <a:avLst/>
            <a:gdLst>
              <a:gd name="connsiteX0" fmla="*/ 472018 w 1569959"/>
              <a:gd name="connsiteY0" fmla="*/ 0 h 1149634"/>
              <a:gd name="connsiteX1" fmla="*/ 1378350 w 1569959"/>
              <a:gd name="connsiteY1" fmla="*/ 0 h 1149634"/>
              <a:gd name="connsiteX2" fmla="*/ 1569959 w 1569959"/>
              <a:gd name="connsiteY2" fmla="*/ 191609 h 1149634"/>
              <a:gd name="connsiteX3" fmla="*/ 1569959 w 1569959"/>
              <a:gd name="connsiteY3" fmla="*/ 958025 h 1149634"/>
              <a:gd name="connsiteX4" fmla="*/ 1378350 w 1569959"/>
              <a:gd name="connsiteY4" fmla="*/ 1149634 h 1149634"/>
              <a:gd name="connsiteX5" fmla="*/ 472018 w 1569959"/>
              <a:gd name="connsiteY5" fmla="*/ 1149634 h 1149634"/>
              <a:gd name="connsiteX6" fmla="*/ 280409 w 1569959"/>
              <a:gd name="connsiteY6" fmla="*/ 958025 h 1149634"/>
              <a:gd name="connsiteX7" fmla="*/ 280409 w 1569959"/>
              <a:gd name="connsiteY7" fmla="*/ 795367 h 1149634"/>
              <a:gd name="connsiteX8" fmla="*/ 0 w 1569959"/>
              <a:gd name="connsiteY8" fmla="*/ 587517 h 1149634"/>
              <a:gd name="connsiteX9" fmla="*/ 280409 w 1569959"/>
              <a:gd name="connsiteY9" fmla="*/ 379666 h 1149634"/>
              <a:gd name="connsiteX10" fmla="*/ 280409 w 1569959"/>
              <a:gd name="connsiteY10" fmla="*/ 191609 h 1149634"/>
              <a:gd name="connsiteX11" fmla="*/ 472018 w 1569959"/>
              <a:gd name="connsiteY11" fmla="*/ 0 h 11496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569959" h="1149634">
                <a:moveTo>
                  <a:pt x="472018" y="0"/>
                </a:moveTo>
                <a:lnTo>
                  <a:pt x="1378350" y="0"/>
                </a:lnTo>
                <a:cubicBezTo>
                  <a:pt x="1484173" y="0"/>
                  <a:pt x="1569959" y="85786"/>
                  <a:pt x="1569959" y="191609"/>
                </a:cubicBezTo>
                <a:lnTo>
                  <a:pt x="1569959" y="958025"/>
                </a:lnTo>
                <a:cubicBezTo>
                  <a:pt x="1569959" y="1063848"/>
                  <a:pt x="1484173" y="1149634"/>
                  <a:pt x="1378350" y="1149634"/>
                </a:cubicBezTo>
                <a:lnTo>
                  <a:pt x="472018" y="1149634"/>
                </a:lnTo>
                <a:cubicBezTo>
                  <a:pt x="366195" y="1149634"/>
                  <a:pt x="280409" y="1063848"/>
                  <a:pt x="280409" y="958025"/>
                </a:cubicBezTo>
                <a:lnTo>
                  <a:pt x="280409" y="795367"/>
                </a:lnTo>
                <a:lnTo>
                  <a:pt x="0" y="587517"/>
                </a:lnTo>
                <a:lnTo>
                  <a:pt x="280409" y="379666"/>
                </a:lnTo>
                <a:lnTo>
                  <a:pt x="280409" y="191609"/>
                </a:lnTo>
                <a:cubicBezTo>
                  <a:pt x="280409" y="85786"/>
                  <a:pt x="366195" y="0"/>
                  <a:pt x="472018" y="0"/>
                </a:cubicBezTo>
                <a:close/>
              </a:path>
            </a:pathLst>
          </a:custGeom>
          <a:solidFill>
            <a:schemeClr val="accent2"/>
          </a:solidFill>
          <a:ln w="12700" cap="flat" cmpd="sng" algn="ctr">
            <a:noFill/>
            <a:prstDash val="solid"/>
          </a:ln>
          <a:effectLst/>
        </p:spPr>
        <p:txBody>
          <a:bodyPr wrap="square" lIns="0" tIns="49357" rIns="189833" bIns="49357" anchor="ctr">
            <a:noAutofit/>
          </a:bodyPr>
          <a:lstStyle/>
          <a:p>
            <a:pPr algn="ctr">
              <a:defRPr/>
            </a:pPr>
            <a:r>
              <a:rPr lang="en-US" altLang="zh-CN" sz="2953" kern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02</a:t>
            </a:r>
            <a:endParaRPr lang="zh-CN" altLang="en-US" sz="2953" kern="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5" name="MH_Entry_3"/>
          <p:cNvSpPr/>
          <p:nvPr>
            <p:custDataLst>
              <p:tags r:id="rId6"/>
            </p:custDataLst>
          </p:nvPr>
        </p:nvSpPr>
        <p:spPr>
          <a:xfrm flipH="1">
            <a:off x="5963791" y="4253731"/>
            <a:ext cx="3487906" cy="579303"/>
          </a:xfrm>
          <a:prstGeom prst="roundRect">
            <a:avLst>
              <a:gd name="adj" fmla="val 23973"/>
            </a:avLst>
          </a:pr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txBody>
          <a:bodyPr wrap="square" lIns="0" tIns="0" rIns="0" bIns="0" anchor="ctr">
            <a:noAutofit/>
          </a:bodyPr>
          <a:lstStyle/>
          <a:p>
            <a:pPr lvl="0" algn="ctr"/>
            <a:r>
              <a:rPr lang="zh-CN" altLang="en-US" sz="2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项目现状</a:t>
            </a:r>
            <a:endParaRPr lang="en-US" altLang="zh-CN" sz="2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lvl="0" algn="ctr"/>
            <a:r>
              <a:rPr lang="en-US" altLang="zh-CN" sz="11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PROJECT STATUS</a:t>
            </a:r>
            <a:endParaRPr lang="zh-CN" altLang="en-US" sz="11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6" name="MH_Number_3"/>
          <p:cNvSpPr/>
          <p:nvPr>
            <p:custDataLst>
              <p:tags r:id="rId7"/>
            </p:custDataLst>
          </p:nvPr>
        </p:nvSpPr>
        <p:spPr>
          <a:xfrm flipH="1">
            <a:off x="5059758" y="4239539"/>
            <a:ext cx="801006" cy="607687"/>
          </a:xfrm>
          <a:custGeom>
            <a:avLst/>
            <a:gdLst>
              <a:gd name="connsiteX0" fmla="*/ 472018 w 1569959"/>
              <a:gd name="connsiteY0" fmla="*/ 0 h 1149634"/>
              <a:gd name="connsiteX1" fmla="*/ 1378350 w 1569959"/>
              <a:gd name="connsiteY1" fmla="*/ 0 h 1149634"/>
              <a:gd name="connsiteX2" fmla="*/ 1569959 w 1569959"/>
              <a:gd name="connsiteY2" fmla="*/ 191609 h 1149634"/>
              <a:gd name="connsiteX3" fmla="*/ 1569959 w 1569959"/>
              <a:gd name="connsiteY3" fmla="*/ 958025 h 1149634"/>
              <a:gd name="connsiteX4" fmla="*/ 1378350 w 1569959"/>
              <a:gd name="connsiteY4" fmla="*/ 1149634 h 1149634"/>
              <a:gd name="connsiteX5" fmla="*/ 472018 w 1569959"/>
              <a:gd name="connsiteY5" fmla="*/ 1149634 h 1149634"/>
              <a:gd name="connsiteX6" fmla="*/ 280409 w 1569959"/>
              <a:gd name="connsiteY6" fmla="*/ 958025 h 1149634"/>
              <a:gd name="connsiteX7" fmla="*/ 280409 w 1569959"/>
              <a:gd name="connsiteY7" fmla="*/ 795367 h 1149634"/>
              <a:gd name="connsiteX8" fmla="*/ 0 w 1569959"/>
              <a:gd name="connsiteY8" fmla="*/ 587517 h 1149634"/>
              <a:gd name="connsiteX9" fmla="*/ 280409 w 1569959"/>
              <a:gd name="connsiteY9" fmla="*/ 379666 h 1149634"/>
              <a:gd name="connsiteX10" fmla="*/ 280409 w 1569959"/>
              <a:gd name="connsiteY10" fmla="*/ 191609 h 1149634"/>
              <a:gd name="connsiteX11" fmla="*/ 472018 w 1569959"/>
              <a:gd name="connsiteY11" fmla="*/ 0 h 11496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569959" h="1149634">
                <a:moveTo>
                  <a:pt x="472018" y="0"/>
                </a:moveTo>
                <a:lnTo>
                  <a:pt x="1378350" y="0"/>
                </a:lnTo>
                <a:cubicBezTo>
                  <a:pt x="1484173" y="0"/>
                  <a:pt x="1569959" y="85786"/>
                  <a:pt x="1569959" y="191609"/>
                </a:cubicBezTo>
                <a:lnTo>
                  <a:pt x="1569959" y="958025"/>
                </a:lnTo>
                <a:cubicBezTo>
                  <a:pt x="1569959" y="1063848"/>
                  <a:pt x="1484173" y="1149634"/>
                  <a:pt x="1378350" y="1149634"/>
                </a:cubicBezTo>
                <a:lnTo>
                  <a:pt x="472018" y="1149634"/>
                </a:lnTo>
                <a:cubicBezTo>
                  <a:pt x="366195" y="1149634"/>
                  <a:pt x="280409" y="1063848"/>
                  <a:pt x="280409" y="958025"/>
                </a:cubicBezTo>
                <a:lnTo>
                  <a:pt x="280409" y="795367"/>
                </a:lnTo>
                <a:lnTo>
                  <a:pt x="0" y="587517"/>
                </a:lnTo>
                <a:lnTo>
                  <a:pt x="280409" y="379666"/>
                </a:lnTo>
                <a:lnTo>
                  <a:pt x="280409" y="191609"/>
                </a:lnTo>
                <a:cubicBezTo>
                  <a:pt x="280409" y="85786"/>
                  <a:pt x="366195" y="0"/>
                  <a:pt x="472018" y="0"/>
                </a:cubicBezTo>
                <a:close/>
              </a:path>
            </a:pathLst>
          </a:custGeom>
          <a:solidFill>
            <a:schemeClr val="accent1"/>
          </a:solidFill>
          <a:ln w="12700" cap="flat" cmpd="sng" algn="ctr">
            <a:noFill/>
            <a:prstDash val="solid"/>
          </a:ln>
          <a:effectLst/>
        </p:spPr>
        <p:txBody>
          <a:bodyPr wrap="square" lIns="0" tIns="49357" rIns="189833" bIns="49357" anchor="ctr">
            <a:noAutofit/>
          </a:bodyPr>
          <a:lstStyle/>
          <a:p>
            <a:pPr algn="ctr">
              <a:defRPr/>
            </a:pPr>
            <a:r>
              <a:rPr lang="en-US" altLang="zh-CN" sz="2953" kern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03</a:t>
            </a:r>
            <a:endParaRPr lang="zh-CN" altLang="en-US" sz="2953" kern="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1" name="MH_Entry_4"/>
          <p:cNvSpPr/>
          <p:nvPr>
            <p:custDataLst>
              <p:tags r:id="rId8"/>
            </p:custDataLst>
          </p:nvPr>
        </p:nvSpPr>
        <p:spPr>
          <a:xfrm flipH="1">
            <a:off x="5963791" y="5334743"/>
            <a:ext cx="3487906" cy="579303"/>
          </a:xfrm>
          <a:prstGeom prst="roundRect">
            <a:avLst>
              <a:gd name="adj" fmla="val 23973"/>
            </a:avLst>
          </a:prstGeom>
          <a:solidFill>
            <a:schemeClr val="accent2"/>
          </a:solidFill>
          <a:ln w="25400" cap="flat" cmpd="sng" algn="ctr">
            <a:noFill/>
            <a:prstDash val="solid"/>
          </a:ln>
          <a:effectLst/>
        </p:spPr>
        <p:txBody>
          <a:bodyPr wrap="square" lIns="0" tIns="0" rIns="0" bIns="0" anchor="ctr">
            <a:noAutofit/>
          </a:bodyPr>
          <a:lstStyle/>
          <a:p>
            <a:pPr lvl="0" algn="ctr"/>
            <a:r>
              <a:rPr lang="zh-CN" altLang="en-US" sz="2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研究进度安排</a:t>
            </a:r>
            <a:endParaRPr lang="en-US" altLang="zh-CN" sz="2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lvl="0" algn="ctr"/>
            <a:r>
              <a:rPr lang="en-US" altLang="zh-CN" sz="11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SCHEDULERESEARCH</a:t>
            </a:r>
            <a:endParaRPr lang="zh-CN" altLang="en-US" sz="11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2" name="MH_Number_4"/>
          <p:cNvSpPr/>
          <p:nvPr>
            <p:custDataLst>
              <p:tags r:id="rId9"/>
            </p:custDataLst>
          </p:nvPr>
        </p:nvSpPr>
        <p:spPr>
          <a:xfrm flipH="1">
            <a:off x="5059758" y="5320551"/>
            <a:ext cx="801006" cy="607687"/>
          </a:xfrm>
          <a:custGeom>
            <a:avLst/>
            <a:gdLst>
              <a:gd name="connsiteX0" fmla="*/ 472018 w 1569959"/>
              <a:gd name="connsiteY0" fmla="*/ 0 h 1149634"/>
              <a:gd name="connsiteX1" fmla="*/ 1378350 w 1569959"/>
              <a:gd name="connsiteY1" fmla="*/ 0 h 1149634"/>
              <a:gd name="connsiteX2" fmla="*/ 1569959 w 1569959"/>
              <a:gd name="connsiteY2" fmla="*/ 191609 h 1149634"/>
              <a:gd name="connsiteX3" fmla="*/ 1569959 w 1569959"/>
              <a:gd name="connsiteY3" fmla="*/ 958025 h 1149634"/>
              <a:gd name="connsiteX4" fmla="*/ 1378350 w 1569959"/>
              <a:gd name="connsiteY4" fmla="*/ 1149634 h 1149634"/>
              <a:gd name="connsiteX5" fmla="*/ 472018 w 1569959"/>
              <a:gd name="connsiteY5" fmla="*/ 1149634 h 1149634"/>
              <a:gd name="connsiteX6" fmla="*/ 280409 w 1569959"/>
              <a:gd name="connsiteY6" fmla="*/ 958025 h 1149634"/>
              <a:gd name="connsiteX7" fmla="*/ 280409 w 1569959"/>
              <a:gd name="connsiteY7" fmla="*/ 795367 h 1149634"/>
              <a:gd name="connsiteX8" fmla="*/ 0 w 1569959"/>
              <a:gd name="connsiteY8" fmla="*/ 587517 h 1149634"/>
              <a:gd name="connsiteX9" fmla="*/ 280409 w 1569959"/>
              <a:gd name="connsiteY9" fmla="*/ 379666 h 1149634"/>
              <a:gd name="connsiteX10" fmla="*/ 280409 w 1569959"/>
              <a:gd name="connsiteY10" fmla="*/ 191609 h 1149634"/>
              <a:gd name="connsiteX11" fmla="*/ 472018 w 1569959"/>
              <a:gd name="connsiteY11" fmla="*/ 0 h 11496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569959" h="1149634">
                <a:moveTo>
                  <a:pt x="472018" y="0"/>
                </a:moveTo>
                <a:lnTo>
                  <a:pt x="1378350" y="0"/>
                </a:lnTo>
                <a:cubicBezTo>
                  <a:pt x="1484173" y="0"/>
                  <a:pt x="1569959" y="85786"/>
                  <a:pt x="1569959" y="191609"/>
                </a:cubicBezTo>
                <a:lnTo>
                  <a:pt x="1569959" y="958025"/>
                </a:lnTo>
                <a:cubicBezTo>
                  <a:pt x="1569959" y="1063848"/>
                  <a:pt x="1484173" y="1149634"/>
                  <a:pt x="1378350" y="1149634"/>
                </a:cubicBezTo>
                <a:lnTo>
                  <a:pt x="472018" y="1149634"/>
                </a:lnTo>
                <a:cubicBezTo>
                  <a:pt x="366195" y="1149634"/>
                  <a:pt x="280409" y="1063848"/>
                  <a:pt x="280409" y="958025"/>
                </a:cubicBezTo>
                <a:lnTo>
                  <a:pt x="280409" y="795367"/>
                </a:lnTo>
                <a:lnTo>
                  <a:pt x="0" y="587517"/>
                </a:lnTo>
                <a:lnTo>
                  <a:pt x="280409" y="379666"/>
                </a:lnTo>
                <a:lnTo>
                  <a:pt x="280409" y="191609"/>
                </a:lnTo>
                <a:cubicBezTo>
                  <a:pt x="280409" y="85786"/>
                  <a:pt x="366195" y="0"/>
                  <a:pt x="472018" y="0"/>
                </a:cubicBezTo>
                <a:close/>
              </a:path>
            </a:pathLst>
          </a:custGeom>
          <a:solidFill>
            <a:schemeClr val="accent2"/>
          </a:solidFill>
          <a:ln w="12700" cap="flat" cmpd="sng" algn="ctr">
            <a:noFill/>
            <a:prstDash val="solid"/>
          </a:ln>
          <a:effectLst/>
        </p:spPr>
        <p:txBody>
          <a:bodyPr wrap="square" lIns="0" tIns="49357" rIns="189833" bIns="49357" anchor="ctr">
            <a:noAutofit/>
          </a:bodyPr>
          <a:lstStyle/>
          <a:p>
            <a:pPr algn="ctr">
              <a:defRPr/>
            </a:pPr>
            <a:r>
              <a:rPr lang="en-US" altLang="zh-CN" sz="2953" kern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04</a:t>
            </a:r>
            <a:endParaRPr lang="zh-CN" altLang="en-US" sz="2953" kern="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2" name="MH_Others_2"/>
          <p:cNvSpPr/>
          <p:nvPr>
            <p:custDataLst>
              <p:tags r:id="rId10"/>
            </p:custDataLst>
          </p:nvPr>
        </p:nvSpPr>
        <p:spPr>
          <a:xfrm>
            <a:off x="353" y="773245"/>
            <a:ext cx="1460470" cy="5001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6435" tIns="48218" rIns="96435" bIns="482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2002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3" name="MH_Others_1"/>
          <p:cNvSpPr txBox="1"/>
          <p:nvPr>
            <p:custDataLst>
              <p:tags r:id="rId11"/>
            </p:custDataLst>
          </p:nvPr>
        </p:nvSpPr>
        <p:spPr>
          <a:xfrm>
            <a:off x="1460823" y="727718"/>
            <a:ext cx="1141729" cy="615553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r"/>
            <a:r>
              <a:rPr lang="zh-CN" altLang="en-US" sz="4000" b="1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目录</a:t>
            </a:r>
          </a:p>
        </p:txBody>
      </p:sp>
      <p:sp>
        <p:nvSpPr>
          <p:cNvPr id="14" name="MH_Others_2"/>
          <p:cNvSpPr txBox="1"/>
          <p:nvPr>
            <p:custDataLst>
              <p:tags r:id="rId12"/>
            </p:custDataLst>
          </p:nvPr>
        </p:nvSpPr>
        <p:spPr>
          <a:xfrm>
            <a:off x="352" y="1343271"/>
            <a:ext cx="2602199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r">
              <a:defRPr/>
            </a:pPr>
            <a:r>
              <a:rPr lang="en-US" altLang="zh-CN" sz="32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CONTENTS</a:t>
            </a:r>
            <a:endParaRPr lang="zh-CN" altLang="en-US" sz="3200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357272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连接符 5"/>
          <p:cNvCxnSpPr/>
          <p:nvPr>
            <p:custDataLst>
              <p:tags r:id="rId2"/>
            </p:custDataLst>
          </p:nvPr>
        </p:nvCxnSpPr>
        <p:spPr>
          <a:xfrm>
            <a:off x="0" y="3131986"/>
            <a:ext cx="1285875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>
            <p:custDataLst>
              <p:tags r:id="rId3"/>
            </p:custDataLst>
          </p:nvPr>
        </p:nvCxnSpPr>
        <p:spPr>
          <a:xfrm>
            <a:off x="0" y="4583956"/>
            <a:ext cx="1285875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>
            <p:custDataLst>
              <p:tags r:id="rId4"/>
            </p:custDataLst>
          </p:nvPr>
        </p:nvSpPr>
        <p:spPr>
          <a:xfrm>
            <a:off x="4679225" y="2886663"/>
            <a:ext cx="3428044" cy="49064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altLang="zh-CN" sz="2800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PART  1</a:t>
            </a:r>
          </a:p>
        </p:txBody>
      </p:sp>
      <p:sp>
        <p:nvSpPr>
          <p:cNvPr id="8" name="MH_Entry_1"/>
          <p:cNvSpPr/>
          <p:nvPr>
            <p:custDataLst>
              <p:tags r:id="rId5"/>
            </p:custDataLst>
          </p:nvPr>
        </p:nvSpPr>
        <p:spPr>
          <a:xfrm>
            <a:off x="4330379" y="3629847"/>
            <a:ext cx="4125737" cy="800219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0 w 2520280"/>
              <a:gd name="connsiteY7" fmla="*/ 0 h 1872208"/>
              <a:gd name="connsiteX0" fmla="*/ 0 w 2520280"/>
              <a:gd name="connsiteY0" fmla="*/ 1872208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0 h 1872208"/>
              <a:gd name="connsiteX5" fmla="*/ 2520280 w 2520280"/>
              <a:gd name="connsiteY5" fmla="*/ 0 h 1872208"/>
              <a:gd name="connsiteX6" fmla="*/ 0 w 2520280"/>
              <a:gd name="connsiteY6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2520280 w 2520280"/>
              <a:gd name="connsiteY4" fmla="*/ 0 h 1872208"/>
              <a:gd name="connsiteX5" fmla="*/ 0 w 2520280"/>
              <a:gd name="connsiteY5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34255 w 2520280"/>
              <a:gd name="connsiteY4" fmla="*/ 0 h 1872208"/>
              <a:gd name="connsiteX5" fmla="*/ 0 w 2520280"/>
              <a:gd name="connsiteY5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917 w 2520280"/>
              <a:gd name="connsiteY4" fmla="*/ 6036 h 1872208"/>
              <a:gd name="connsiteX5" fmla="*/ 0 w 2520280"/>
              <a:gd name="connsiteY5" fmla="*/ 0 h 1872208"/>
              <a:gd name="connsiteX0" fmla="*/ 0 w 2520280"/>
              <a:gd name="connsiteY0" fmla="*/ 1890314 h 1890314"/>
              <a:gd name="connsiteX1" fmla="*/ 2520280 w 2520280"/>
              <a:gd name="connsiteY1" fmla="*/ 1890314 h 1890314"/>
              <a:gd name="connsiteX2" fmla="*/ 0 w 2520280"/>
              <a:gd name="connsiteY2" fmla="*/ 1890314 h 1890314"/>
              <a:gd name="connsiteX3" fmla="*/ 0 w 2520280"/>
              <a:gd name="connsiteY3" fmla="*/ 18106 h 1890314"/>
              <a:gd name="connsiteX4" fmla="*/ 53304 w 2520280"/>
              <a:gd name="connsiteY4" fmla="*/ 0 h 1890314"/>
              <a:gd name="connsiteX5" fmla="*/ 0 w 2520280"/>
              <a:gd name="connsiteY5" fmla="*/ 18106 h 1890314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916 w 2520280"/>
              <a:gd name="connsiteY4" fmla="*/ 0 h 1872208"/>
              <a:gd name="connsiteX5" fmla="*/ 0 w 2520280"/>
              <a:gd name="connsiteY5" fmla="*/ 0 h 1872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zh-CN" altLang="en-US" sz="36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项目提出背景</a:t>
            </a:r>
            <a:endParaRPr lang="en-US" altLang="zh-CN" sz="3600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algn="ctr"/>
            <a:r>
              <a:rPr lang="en-US" altLang="zh-CN" sz="16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PROJECT BACKGROUND</a:t>
            </a:r>
            <a:endParaRPr lang="zh-CN" altLang="en-US" sz="1600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386970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椭圆 47"/>
          <p:cNvSpPr/>
          <p:nvPr/>
        </p:nvSpPr>
        <p:spPr>
          <a:xfrm>
            <a:off x="10731205" y="1482178"/>
            <a:ext cx="1448606" cy="1396981"/>
          </a:xfrm>
          <a:prstGeom prst="ellipse">
            <a:avLst/>
          </a:prstGeom>
          <a:solidFill>
            <a:srgbClr val="FF71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7101"/>
              </a:solidFill>
            </a:endParaRPr>
          </a:p>
        </p:txBody>
      </p:sp>
      <p:sp>
        <p:nvSpPr>
          <p:cNvPr id="47" name="椭圆 46"/>
          <p:cNvSpPr/>
          <p:nvPr/>
        </p:nvSpPr>
        <p:spPr>
          <a:xfrm>
            <a:off x="6836933" y="1497731"/>
            <a:ext cx="1448606" cy="1396981"/>
          </a:xfrm>
          <a:prstGeom prst="ellipse">
            <a:avLst/>
          </a:prstGeom>
          <a:solidFill>
            <a:srgbClr val="3BC2F3"/>
          </a:solidFill>
          <a:ln>
            <a:solidFill>
              <a:srgbClr val="3BC2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3704461" y="1482179"/>
            <a:ext cx="1448606" cy="1396981"/>
          </a:xfrm>
          <a:prstGeom prst="ellipse">
            <a:avLst/>
          </a:prstGeom>
          <a:solidFill>
            <a:srgbClr val="3BC2F3"/>
          </a:solidFill>
          <a:ln>
            <a:solidFill>
              <a:srgbClr val="3BC2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1"/>
          <p:cNvSpPr/>
          <p:nvPr/>
        </p:nvSpPr>
        <p:spPr>
          <a:xfrm>
            <a:off x="657723" y="1435518"/>
            <a:ext cx="1448606" cy="1396981"/>
          </a:xfrm>
          <a:prstGeom prst="ellipse">
            <a:avLst/>
          </a:prstGeom>
          <a:solidFill>
            <a:srgbClr val="3BC2F3"/>
          </a:solidFill>
          <a:ln>
            <a:solidFill>
              <a:srgbClr val="3BC2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173CD05D-669F-4448-9B06-7A5D39AA1D5A}"/>
              </a:ext>
            </a:extLst>
          </p:cNvPr>
          <p:cNvCxnSpPr>
            <a:cxnSpLocks/>
          </p:cNvCxnSpPr>
          <p:nvPr/>
        </p:nvCxnSpPr>
        <p:spPr>
          <a:xfrm>
            <a:off x="5968810" y="1673884"/>
            <a:ext cx="0" cy="4294351"/>
          </a:xfrm>
          <a:prstGeom prst="line">
            <a:avLst/>
          </a:prstGeom>
          <a:ln w="57150">
            <a:solidFill>
              <a:srgbClr val="3BC2F3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173CD05D-669F-4448-9B06-7A5D39AA1D5A}"/>
              </a:ext>
            </a:extLst>
          </p:cNvPr>
          <p:cNvCxnSpPr>
            <a:cxnSpLocks/>
          </p:cNvCxnSpPr>
          <p:nvPr/>
        </p:nvCxnSpPr>
        <p:spPr>
          <a:xfrm>
            <a:off x="2947555" y="1670264"/>
            <a:ext cx="0" cy="4297971"/>
          </a:xfrm>
          <a:prstGeom prst="line">
            <a:avLst/>
          </a:prstGeom>
          <a:ln w="57150">
            <a:solidFill>
              <a:srgbClr val="3BC2F3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5" name="文本框 34"/>
          <p:cNvSpPr txBox="1"/>
          <p:nvPr/>
        </p:nvSpPr>
        <p:spPr>
          <a:xfrm>
            <a:off x="594762" y="1680801"/>
            <a:ext cx="1593839" cy="871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062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</a:t>
            </a:r>
            <a:r>
              <a:rPr lang="zh-CN" altLang="en-US" sz="5062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</a:t>
            </a:r>
          </a:p>
        </p:txBody>
      </p:sp>
      <p:sp>
        <p:nvSpPr>
          <p:cNvPr id="36" name="文本框 35"/>
          <p:cNvSpPr txBox="1"/>
          <p:nvPr/>
        </p:nvSpPr>
        <p:spPr>
          <a:xfrm>
            <a:off x="3651827" y="1786074"/>
            <a:ext cx="1780745" cy="871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062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43</a:t>
            </a:r>
            <a:r>
              <a:rPr lang="zh-CN" altLang="en-US" sz="5062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亿</a:t>
            </a:r>
          </a:p>
        </p:txBody>
      </p:sp>
      <p:sp>
        <p:nvSpPr>
          <p:cNvPr id="37" name="文本框 36"/>
          <p:cNvSpPr txBox="1"/>
          <p:nvPr/>
        </p:nvSpPr>
        <p:spPr>
          <a:xfrm>
            <a:off x="7116438" y="1818550"/>
            <a:ext cx="2129477" cy="806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64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18</a:t>
            </a:r>
            <a:endParaRPr lang="zh-CN" altLang="en-US" sz="464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10947836" y="1872307"/>
            <a:ext cx="1316152" cy="6117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37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赋能</a:t>
            </a:r>
          </a:p>
        </p:txBody>
      </p:sp>
      <p:sp>
        <p:nvSpPr>
          <p:cNvPr id="39" name="文本框 38"/>
          <p:cNvSpPr txBox="1"/>
          <p:nvPr/>
        </p:nvSpPr>
        <p:spPr>
          <a:xfrm>
            <a:off x="161770" y="3757792"/>
            <a:ext cx="2817553" cy="1814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按照国际标准计算，我国至少需要</a:t>
            </a:r>
            <a:r>
              <a:rPr lang="en-US" altLang="zh-CN" sz="2531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70</a:t>
            </a:r>
            <a:r>
              <a:rPr lang="zh-CN" altLang="en-US" sz="2531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万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名全科医生，然而现在全国只有</a:t>
            </a:r>
            <a:r>
              <a:rPr lang="en-US" altLang="zh-CN" sz="2531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20.9</a:t>
            </a:r>
            <a:r>
              <a:rPr lang="zh-CN" altLang="en-US" sz="2531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万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名注册全科医生，缺口</a:t>
            </a:r>
            <a:r>
              <a:rPr lang="en-US" altLang="zh-CN" sz="2531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50</a:t>
            </a:r>
            <a:r>
              <a:rPr lang="zh-CN" altLang="en-US" sz="2531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万</a:t>
            </a:r>
            <a:r>
              <a:rPr lang="en-US" altLang="zh-CN" sz="2531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</p:txBody>
      </p:sp>
      <p:sp>
        <p:nvSpPr>
          <p:cNvPr id="40" name="文本框 39"/>
          <p:cNvSpPr txBox="1"/>
          <p:nvPr/>
        </p:nvSpPr>
        <p:spPr>
          <a:xfrm>
            <a:off x="3186379" y="3793480"/>
            <a:ext cx="2575375" cy="17022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2015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年全国医疗机构诊疗量为</a:t>
            </a:r>
            <a:r>
              <a:rPr lang="en-US" altLang="zh-CN" sz="2531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74.8</a:t>
            </a:r>
            <a:r>
              <a:rPr lang="zh-CN" altLang="en-US" sz="2531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亿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人次。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2018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年，第一季度全国医疗机构诊疗量达到</a:t>
            </a:r>
            <a:r>
              <a:rPr lang="en-US" altLang="zh-CN" sz="2531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20</a:t>
            </a:r>
            <a:r>
              <a:rPr lang="zh-CN" altLang="en-US" sz="2531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亿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人次，快速增长。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6413538" y="3760209"/>
            <a:ext cx="2453905" cy="1866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2017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年到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2018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年，国家先后发布</a:t>
            </a:r>
            <a:r>
              <a:rPr lang="en-US" altLang="zh-CN" sz="253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18</a:t>
            </a:r>
            <a:r>
              <a:rPr lang="zh-CN" altLang="en-US" sz="253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政策文件，规范支持互联网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医疗，互联网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健康发展，各地也出台多项配套政策文件。</a:t>
            </a:r>
          </a:p>
        </p:txBody>
      </p:sp>
      <p:sp>
        <p:nvSpPr>
          <p:cNvPr id="46" name="文本框 45"/>
          <p:cNvSpPr txBox="1"/>
          <p:nvPr/>
        </p:nvSpPr>
        <p:spPr>
          <a:xfrm>
            <a:off x="10090323" y="3696943"/>
            <a:ext cx="2730369" cy="20913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在目前中国医疗资源不足的背景下，“</a:t>
            </a:r>
            <a:r>
              <a:rPr lang="en-US" altLang="zh-CN" sz="253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lang="zh-CN" altLang="en-US" sz="253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健康咨询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”会首先成为分级医疗最底层的环节，即病人先通过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医疗顾问进行</a:t>
            </a:r>
            <a:r>
              <a:rPr lang="zh-CN" altLang="en-US" sz="253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初步诊断和咨询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2AFECBD3-8946-9647-9AFE-9B5CBB467818}"/>
              </a:ext>
            </a:extLst>
          </p:cNvPr>
          <p:cNvSpPr txBox="1"/>
          <p:nvPr/>
        </p:nvSpPr>
        <p:spPr>
          <a:xfrm>
            <a:off x="-113524" y="2979732"/>
            <a:ext cx="2951897" cy="676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797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人才缺口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9B919D7D-B8BF-F04C-97AD-56FC47EDDF4C}"/>
              </a:ext>
            </a:extLst>
          </p:cNvPr>
          <p:cNvSpPr txBox="1"/>
          <p:nvPr/>
        </p:nvSpPr>
        <p:spPr>
          <a:xfrm>
            <a:off x="3155338" y="3020489"/>
            <a:ext cx="2951897" cy="676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797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就诊需求高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6FFB1C47-3797-F549-A473-DC5E6154D373}"/>
              </a:ext>
            </a:extLst>
          </p:cNvPr>
          <p:cNvSpPr txBox="1"/>
          <p:nvPr/>
        </p:nvSpPr>
        <p:spPr>
          <a:xfrm>
            <a:off x="6174330" y="3019541"/>
            <a:ext cx="2951897" cy="676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797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政策环境好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EBBFBD00-BD09-6A4F-AAEB-72E006CD8911}"/>
              </a:ext>
            </a:extLst>
          </p:cNvPr>
          <p:cNvSpPr txBox="1"/>
          <p:nvPr/>
        </p:nvSpPr>
        <p:spPr>
          <a:xfrm>
            <a:off x="10438557" y="3015303"/>
            <a:ext cx="2951897" cy="676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797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健康咨询</a:t>
            </a:r>
          </a:p>
        </p:txBody>
      </p:sp>
      <p:sp>
        <p:nvSpPr>
          <p:cNvPr id="2" name="右箭头 1"/>
          <p:cNvSpPr/>
          <p:nvPr/>
        </p:nvSpPr>
        <p:spPr>
          <a:xfrm>
            <a:off x="8962610" y="2467632"/>
            <a:ext cx="1147482" cy="2084406"/>
          </a:xfrm>
          <a:prstGeom prst="rightArrow">
            <a:avLst/>
          </a:prstGeom>
          <a:solidFill>
            <a:srgbClr val="3BC2F3"/>
          </a:solidFill>
          <a:ln>
            <a:solidFill>
              <a:srgbClr val="3BC2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BC2F3"/>
              </a:solidFill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3DFF579B-1BF4-4695-A235-A6ED5CEEA5E0}"/>
              </a:ext>
            </a:extLst>
          </p:cNvPr>
          <p:cNvSpPr/>
          <p:nvPr/>
        </p:nvSpPr>
        <p:spPr>
          <a:xfrm>
            <a:off x="353" y="6078463"/>
            <a:ext cx="12880991" cy="1154187"/>
          </a:xfrm>
          <a:prstGeom prst="rect">
            <a:avLst/>
          </a:prstGeom>
          <a:solidFill>
            <a:srgbClr val="00B0F0">
              <a:alpha val="7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64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智能健康咨询支撑“患者赋能”</a:t>
            </a:r>
          </a:p>
        </p:txBody>
      </p:sp>
      <p:sp>
        <p:nvSpPr>
          <p:cNvPr id="28" name="TextBox 8">
            <a:extLst>
              <a:ext uri="{FF2B5EF4-FFF2-40B4-BE49-F238E27FC236}">
                <a16:creationId xmlns:a16="http://schemas.microsoft.com/office/drawing/2014/main" id="{E99C94B9-4646-5A41-B051-DFF264B45860}"/>
              </a:ext>
            </a:extLst>
          </p:cNvPr>
          <p:cNvSpPr txBox="1"/>
          <p:nvPr/>
        </p:nvSpPr>
        <p:spPr>
          <a:xfrm>
            <a:off x="755650" y="365630"/>
            <a:ext cx="2311176" cy="43088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zh-CN" altLang="en-US" sz="28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项目提出背景</a:t>
            </a:r>
          </a:p>
        </p:txBody>
      </p:sp>
      <p:sp>
        <p:nvSpPr>
          <p:cNvPr id="29" name="TextBox 8">
            <a:extLst>
              <a:ext uri="{FF2B5EF4-FFF2-40B4-BE49-F238E27FC236}">
                <a16:creationId xmlns:a16="http://schemas.microsoft.com/office/drawing/2014/main" id="{7DBB82E1-9836-0546-A69F-E91FB443A942}"/>
              </a:ext>
            </a:extLst>
          </p:cNvPr>
          <p:cNvSpPr txBox="1"/>
          <p:nvPr/>
        </p:nvSpPr>
        <p:spPr>
          <a:xfrm>
            <a:off x="755650" y="824352"/>
            <a:ext cx="2311176" cy="16927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zh-CN" sz="11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PROJECT BACKGROUND</a:t>
            </a:r>
          </a:p>
        </p:txBody>
      </p:sp>
    </p:spTree>
    <p:extLst>
      <p:ext uri="{BB962C8B-B14F-4D97-AF65-F5344CB8AC3E}">
        <p14:creationId xmlns:p14="http://schemas.microsoft.com/office/powerpoint/2010/main" val="8920173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3DFF579B-1BF4-4695-A235-A6ED5CEEA5E0}"/>
              </a:ext>
            </a:extLst>
          </p:cNvPr>
          <p:cNvSpPr/>
          <p:nvPr/>
        </p:nvSpPr>
        <p:spPr>
          <a:xfrm>
            <a:off x="353" y="6078463"/>
            <a:ext cx="12880991" cy="1154187"/>
          </a:xfrm>
          <a:prstGeom prst="rect">
            <a:avLst/>
          </a:prstGeom>
          <a:solidFill>
            <a:srgbClr val="00B0F0">
              <a:alpha val="7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64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2020</a:t>
            </a:r>
            <a:r>
              <a:rPr lang="zh-CN" altLang="en-US" sz="464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年，市场规模预计达到</a:t>
            </a:r>
            <a:r>
              <a:rPr lang="en-US" altLang="zh-CN" sz="464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900</a:t>
            </a:r>
            <a:r>
              <a:rPr lang="zh-CN" altLang="en-US" sz="464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亿元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FB91028-0585-467A-A011-22EC8D86D68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567" y="6201194"/>
            <a:ext cx="1264468" cy="900933"/>
          </a:xfrm>
          <a:prstGeom prst="rect">
            <a:avLst/>
          </a:prstGeom>
        </p:spPr>
      </p:pic>
      <p:sp>
        <p:nvSpPr>
          <p:cNvPr id="10" name="椭圆 9"/>
          <p:cNvSpPr/>
          <p:nvPr/>
        </p:nvSpPr>
        <p:spPr>
          <a:xfrm>
            <a:off x="126030" y="1462510"/>
            <a:ext cx="1898333" cy="1898333"/>
          </a:xfrm>
          <a:prstGeom prst="ellipse">
            <a:avLst/>
          </a:prstGeom>
          <a:solidFill>
            <a:srgbClr val="3BC2F3"/>
          </a:solidFill>
          <a:ln>
            <a:solidFill>
              <a:srgbClr val="3BC2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移动医疗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</a:p>
          <a:p>
            <a:pPr algn="ctr"/>
            <a:r>
              <a:rPr lang="en-US" altLang="zh-CN" sz="2531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2864.9</a:t>
            </a:r>
            <a:r>
              <a:rPr lang="zh-CN" altLang="en-US" sz="2109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</a:t>
            </a:r>
          </a:p>
        </p:txBody>
      </p:sp>
      <p:sp>
        <p:nvSpPr>
          <p:cNvPr id="11" name="椭圆 10"/>
          <p:cNvSpPr/>
          <p:nvPr/>
        </p:nvSpPr>
        <p:spPr>
          <a:xfrm>
            <a:off x="3429165" y="4046865"/>
            <a:ext cx="1898333" cy="1898333"/>
          </a:xfrm>
          <a:prstGeom prst="ellipse">
            <a:avLst/>
          </a:prstGeom>
          <a:solidFill>
            <a:srgbClr val="3BC2F3"/>
          </a:solidFill>
          <a:ln>
            <a:solidFill>
              <a:srgbClr val="3BC2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AI+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医疗</a:t>
            </a:r>
            <a:endParaRPr lang="en-US" altLang="zh-CN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市场规模增长</a:t>
            </a:r>
            <a:r>
              <a:rPr lang="en-US" altLang="zh-CN" sz="2531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40.7%</a:t>
            </a:r>
            <a:endParaRPr lang="zh-CN" altLang="en-US" sz="2531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2557572" y="1462510"/>
            <a:ext cx="1898333" cy="1898333"/>
          </a:xfrm>
          <a:prstGeom prst="ellipse">
            <a:avLst/>
          </a:prstGeom>
          <a:solidFill>
            <a:srgbClr val="3BC2F3"/>
          </a:solidFill>
          <a:ln>
            <a:solidFill>
              <a:srgbClr val="3BC2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2013-2017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年，共获得</a:t>
            </a:r>
            <a:r>
              <a:rPr lang="en-US" altLang="zh-CN" sz="2531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241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笔融资</a:t>
            </a:r>
          </a:p>
        </p:txBody>
      </p:sp>
      <p:sp>
        <p:nvSpPr>
          <p:cNvPr id="13" name="椭圆 12"/>
          <p:cNvSpPr/>
          <p:nvPr/>
        </p:nvSpPr>
        <p:spPr>
          <a:xfrm>
            <a:off x="1020494" y="3997828"/>
            <a:ext cx="1898333" cy="1898333"/>
          </a:xfrm>
          <a:prstGeom prst="ellipse">
            <a:avLst/>
          </a:prstGeom>
          <a:solidFill>
            <a:srgbClr val="3BC2F3"/>
          </a:solidFill>
          <a:ln>
            <a:solidFill>
              <a:srgbClr val="3BC2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AI+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医疗市场规模超过</a:t>
            </a:r>
            <a:r>
              <a:rPr lang="en-US" altLang="zh-CN" sz="2531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130</a:t>
            </a:r>
            <a:r>
              <a:rPr lang="zh-CN" altLang="en-US" sz="2109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亿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元</a:t>
            </a:r>
          </a:p>
        </p:txBody>
      </p:sp>
      <p:cxnSp>
        <p:nvCxnSpPr>
          <p:cNvPr id="17" name="直接箭头连接符 16"/>
          <p:cNvCxnSpPr>
            <a:cxnSpLocks/>
            <a:stCxn id="10" idx="4"/>
            <a:endCxn id="13" idx="1"/>
          </p:cNvCxnSpPr>
          <p:nvPr/>
        </p:nvCxnSpPr>
        <p:spPr>
          <a:xfrm>
            <a:off x="1075197" y="3360844"/>
            <a:ext cx="223302" cy="914989"/>
          </a:xfrm>
          <a:prstGeom prst="straightConnector1">
            <a:avLst/>
          </a:prstGeom>
          <a:ln>
            <a:solidFill>
              <a:srgbClr val="3BC2F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>
            <a:cxnSpLocks/>
            <a:stCxn id="13" idx="7"/>
            <a:endCxn id="12" idx="3"/>
          </p:cNvCxnSpPr>
          <p:nvPr/>
        </p:nvCxnSpPr>
        <p:spPr>
          <a:xfrm flipV="1">
            <a:off x="2640823" y="3082839"/>
            <a:ext cx="194754" cy="1192994"/>
          </a:xfrm>
          <a:prstGeom prst="straightConnector1">
            <a:avLst/>
          </a:prstGeom>
          <a:ln>
            <a:solidFill>
              <a:srgbClr val="3BC2F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>
            <a:cxnSpLocks/>
            <a:stCxn id="12" idx="5"/>
            <a:endCxn id="11" idx="0"/>
          </p:cNvCxnSpPr>
          <p:nvPr/>
        </p:nvCxnSpPr>
        <p:spPr>
          <a:xfrm>
            <a:off x="4177901" y="3082839"/>
            <a:ext cx="200430" cy="964026"/>
          </a:xfrm>
          <a:prstGeom prst="straightConnector1">
            <a:avLst/>
          </a:prstGeom>
          <a:ln>
            <a:solidFill>
              <a:srgbClr val="3BC2F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图片 5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7600" y="898555"/>
            <a:ext cx="6617052" cy="5080139"/>
          </a:xfrm>
          <a:prstGeom prst="rect">
            <a:avLst/>
          </a:prstGeom>
        </p:spPr>
      </p:pic>
      <p:sp>
        <p:nvSpPr>
          <p:cNvPr id="18" name="TextBox 8">
            <a:extLst>
              <a:ext uri="{FF2B5EF4-FFF2-40B4-BE49-F238E27FC236}">
                <a16:creationId xmlns:a16="http://schemas.microsoft.com/office/drawing/2014/main" id="{95E865A9-0E50-384A-AD18-B7C2A19BD253}"/>
              </a:ext>
            </a:extLst>
          </p:cNvPr>
          <p:cNvSpPr txBox="1"/>
          <p:nvPr/>
        </p:nvSpPr>
        <p:spPr>
          <a:xfrm>
            <a:off x="755650" y="365630"/>
            <a:ext cx="2311176" cy="43088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zh-CN" altLang="en-US" sz="28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项目提出背景</a:t>
            </a:r>
          </a:p>
        </p:txBody>
      </p:sp>
      <p:sp>
        <p:nvSpPr>
          <p:cNvPr id="19" name="TextBox 8">
            <a:extLst>
              <a:ext uri="{FF2B5EF4-FFF2-40B4-BE49-F238E27FC236}">
                <a16:creationId xmlns:a16="http://schemas.microsoft.com/office/drawing/2014/main" id="{06D43BE1-03D5-CD46-BAC3-24C4FA35E8A2}"/>
              </a:ext>
            </a:extLst>
          </p:cNvPr>
          <p:cNvSpPr txBox="1"/>
          <p:nvPr/>
        </p:nvSpPr>
        <p:spPr>
          <a:xfrm>
            <a:off x="755650" y="824352"/>
            <a:ext cx="2311176" cy="16927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zh-CN" sz="11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PROJECT BACKGROUND</a:t>
            </a:r>
          </a:p>
        </p:txBody>
      </p:sp>
    </p:spTree>
    <p:extLst>
      <p:ext uri="{BB962C8B-B14F-4D97-AF65-F5344CB8AC3E}">
        <p14:creationId xmlns:p14="http://schemas.microsoft.com/office/powerpoint/2010/main" val="40135268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连接符 5"/>
          <p:cNvCxnSpPr/>
          <p:nvPr>
            <p:custDataLst>
              <p:tags r:id="rId2"/>
            </p:custDataLst>
          </p:nvPr>
        </p:nvCxnSpPr>
        <p:spPr>
          <a:xfrm>
            <a:off x="0" y="3131986"/>
            <a:ext cx="1285875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>
            <p:custDataLst>
              <p:tags r:id="rId3"/>
            </p:custDataLst>
          </p:nvPr>
        </p:nvCxnSpPr>
        <p:spPr>
          <a:xfrm>
            <a:off x="0" y="4583956"/>
            <a:ext cx="1285875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>
            <p:custDataLst>
              <p:tags r:id="rId4"/>
            </p:custDataLst>
          </p:nvPr>
        </p:nvSpPr>
        <p:spPr>
          <a:xfrm>
            <a:off x="4679225" y="2886663"/>
            <a:ext cx="3428044" cy="49064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altLang="zh-CN" sz="2800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PART  2</a:t>
            </a:r>
          </a:p>
        </p:txBody>
      </p:sp>
      <p:sp>
        <p:nvSpPr>
          <p:cNvPr id="8" name="MH_Entry_1"/>
          <p:cNvSpPr/>
          <p:nvPr>
            <p:custDataLst>
              <p:tags r:id="rId5"/>
            </p:custDataLst>
          </p:nvPr>
        </p:nvSpPr>
        <p:spPr>
          <a:xfrm>
            <a:off x="4330379" y="3629847"/>
            <a:ext cx="4125737" cy="800219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0 w 2520280"/>
              <a:gd name="connsiteY7" fmla="*/ 0 h 1872208"/>
              <a:gd name="connsiteX0" fmla="*/ 0 w 2520280"/>
              <a:gd name="connsiteY0" fmla="*/ 1872208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0 h 1872208"/>
              <a:gd name="connsiteX5" fmla="*/ 2520280 w 2520280"/>
              <a:gd name="connsiteY5" fmla="*/ 0 h 1872208"/>
              <a:gd name="connsiteX6" fmla="*/ 0 w 2520280"/>
              <a:gd name="connsiteY6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2520280 w 2520280"/>
              <a:gd name="connsiteY4" fmla="*/ 0 h 1872208"/>
              <a:gd name="connsiteX5" fmla="*/ 0 w 2520280"/>
              <a:gd name="connsiteY5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34255 w 2520280"/>
              <a:gd name="connsiteY4" fmla="*/ 0 h 1872208"/>
              <a:gd name="connsiteX5" fmla="*/ 0 w 2520280"/>
              <a:gd name="connsiteY5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917 w 2520280"/>
              <a:gd name="connsiteY4" fmla="*/ 6036 h 1872208"/>
              <a:gd name="connsiteX5" fmla="*/ 0 w 2520280"/>
              <a:gd name="connsiteY5" fmla="*/ 0 h 1872208"/>
              <a:gd name="connsiteX0" fmla="*/ 0 w 2520280"/>
              <a:gd name="connsiteY0" fmla="*/ 1890314 h 1890314"/>
              <a:gd name="connsiteX1" fmla="*/ 2520280 w 2520280"/>
              <a:gd name="connsiteY1" fmla="*/ 1890314 h 1890314"/>
              <a:gd name="connsiteX2" fmla="*/ 0 w 2520280"/>
              <a:gd name="connsiteY2" fmla="*/ 1890314 h 1890314"/>
              <a:gd name="connsiteX3" fmla="*/ 0 w 2520280"/>
              <a:gd name="connsiteY3" fmla="*/ 18106 h 1890314"/>
              <a:gd name="connsiteX4" fmla="*/ 53304 w 2520280"/>
              <a:gd name="connsiteY4" fmla="*/ 0 h 1890314"/>
              <a:gd name="connsiteX5" fmla="*/ 0 w 2520280"/>
              <a:gd name="connsiteY5" fmla="*/ 18106 h 1890314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916 w 2520280"/>
              <a:gd name="connsiteY4" fmla="*/ 0 h 1872208"/>
              <a:gd name="connsiteX5" fmla="*/ 0 w 2520280"/>
              <a:gd name="connsiteY5" fmla="*/ 0 h 1872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zh-CN" altLang="en-US" sz="36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技术方案</a:t>
            </a:r>
          </a:p>
          <a:p>
            <a:pPr algn="ctr"/>
            <a:r>
              <a:rPr lang="en-US" altLang="zh-CN" sz="16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TECHNICAL SOLUTION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47980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25" name="Group 5"/>
          <p:cNvGrpSpPr>
            <a:grpSpLocks/>
          </p:cNvGrpSpPr>
          <p:nvPr/>
        </p:nvGrpSpPr>
        <p:grpSpPr bwMode="auto">
          <a:xfrm>
            <a:off x="4694215" y="2259670"/>
            <a:ext cx="3462814" cy="3375906"/>
            <a:chOff x="0" y="0"/>
            <a:chExt cx="7716441" cy="7523163"/>
          </a:xfrm>
        </p:grpSpPr>
        <p:sp>
          <p:nvSpPr>
            <p:cNvPr id="30726" name="AutoShape 6"/>
            <p:cNvSpPr>
              <a:spLocks/>
            </p:cNvSpPr>
            <p:nvPr/>
          </p:nvSpPr>
          <p:spPr bwMode="auto">
            <a:xfrm>
              <a:off x="3855839" y="0"/>
              <a:ext cx="3117690" cy="2341563"/>
            </a:xfrm>
            <a:custGeom>
              <a:avLst/>
              <a:gdLst>
                <a:gd name="T0" fmla="*/ 1558845 w 21600"/>
                <a:gd name="T1" fmla="*/ 1170782 h 21600"/>
                <a:gd name="T2" fmla="*/ 1558845 w 21600"/>
                <a:gd name="T3" fmla="*/ 1170782 h 21600"/>
                <a:gd name="T4" fmla="*/ 1558845 w 21600"/>
                <a:gd name="T5" fmla="*/ 1170782 h 21600"/>
                <a:gd name="T6" fmla="*/ 1558845 w 21600"/>
                <a:gd name="T7" fmla="*/ 1170782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16" y="0"/>
                  </a:moveTo>
                  <a:lnTo>
                    <a:pt x="0" y="10"/>
                  </a:lnTo>
                  <a:lnTo>
                    <a:pt x="181" y="11854"/>
                  </a:lnTo>
                  <a:lnTo>
                    <a:pt x="14811" y="21599"/>
                  </a:lnTo>
                  <a:lnTo>
                    <a:pt x="21599" y="13892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pPr algn="ctr"/>
              <a:endParaRPr lang="zh-CN" altLang="en-US" sz="14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0727" name="AutoShape 7"/>
            <p:cNvSpPr>
              <a:spLocks/>
            </p:cNvSpPr>
            <p:nvPr/>
          </p:nvSpPr>
          <p:spPr bwMode="auto">
            <a:xfrm>
              <a:off x="5994092" y="1504950"/>
              <a:ext cx="1719174" cy="3317875"/>
            </a:xfrm>
            <a:custGeom>
              <a:avLst/>
              <a:gdLst>
                <a:gd name="T0" fmla="*/ 859587 w 21600"/>
                <a:gd name="T1" fmla="*/ 1658938 h 21600"/>
                <a:gd name="T2" fmla="*/ 859587 w 21600"/>
                <a:gd name="T3" fmla="*/ 1658938 h 21600"/>
                <a:gd name="T4" fmla="*/ 859587 w 21600"/>
                <a:gd name="T5" fmla="*/ 1658938 h 21600"/>
                <a:gd name="T6" fmla="*/ 859587 w 21600"/>
                <a:gd name="T7" fmla="*/ 1658938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12159" y="0"/>
                  </a:moveTo>
                  <a:lnTo>
                    <a:pt x="0" y="5438"/>
                  </a:lnTo>
                  <a:lnTo>
                    <a:pt x="6423" y="20020"/>
                  </a:lnTo>
                  <a:lnTo>
                    <a:pt x="6234" y="20144"/>
                  </a:lnTo>
                  <a:lnTo>
                    <a:pt x="21600" y="21599"/>
                  </a:lnTo>
                  <a:lnTo>
                    <a:pt x="1215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pPr algn="ctr"/>
              <a:endParaRPr lang="zh-CN" altLang="en-US" sz="14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0728" name="AutoShape 8"/>
            <p:cNvSpPr>
              <a:spLocks/>
            </p:cNvSpPr>
            <p:nvPr/>
          </p:nvSpPr>
          <p:spPr bwMode="auto">
            <a:xfrm>
              <a:off x="5049578" y="4598988"/>
              <a:ext cx="2666863" cy="2924175"/>
            </a:xfrm>
            <a:custGeom>
              <a:avLst/>
              <a:gdLst>
                <a:gd name="T0" fmla="*/ 1333432 w 21600"/>
                <a:gd name="T1" fmla="*/ 1462088 h 21600"/>
                <a:gd name="T2" fmla="*/ 1333432 w 21600"/>
                <a:gd name="T3" fmla="*/ 1462088 h 21600"/>
                <a:gd name="T4" fmla="*/ 1333432 w 21600"/>
                <a:gd name="T5" fmla="*/ 1462088 h 21600"/>
                <a:gd name="T6" fmla="*/ 1333432 w 21600"/>
                <a:gd name="T7" fmla="*/ 1462088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11664" y="0"/>
                  </a:moveTo>
                  <a:lnTo>
                    <a:pt x="0" y="13332"/>
                  </a:lnTo>
                  <a:lnTo>
                    <a:pt x="4256" y="21599"/>
                  </a:lnTo>
                  <a:lnTo>
                    <a:pt x="21599" y="1770"/>
                  </a:lnTo>
                  <a:lnTo>
                    <a:pt x="21571" y="1650"/>
                  </a:lnTo>
                  <a:lnTo>
                    <a:pt x="1166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pPr algn="ctr"/>
              <a:endParaRPr lang="zh-CN" altLang="en-US" sz="14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0729" name="AutoShape 9"/>
            <p:cNvSpPr>
              <a:spLocks/>
            </p:cNvSpPr>
            <p:nvPr/>
          </p:nvSpPr>
          <p:spPr bwMode="auto">
            <a:xfrm>
              <a:off x="2128728" y="6403975"/>
              <a:ext cx="3446286" cy="1119188"/>
            </a:xfrm>
            <a:custGeom>
              <a:avLst/>
              <a:gdLst>
                <a:gd name="T0" fmla="*/ 1723143 w 21600"/>
                <a:gd name="T1" fmla="*/ 559594 h 21600"/>
                <a:gd name="T2" fmla="*/ 1723143 w 21600"/>
                <a:gd name="T3" fmla="*/ 559594 h 21600"/>
                <a:gd name="T4" fmla="*/ 1723143 w 21600"/>
                <a:gd name="T5" fmla="*/ 559594 h 21600"/>
                <a:gd name="T6" fmla="*/ 1723143 w 21600"/>
                <a:gd name="T7" fmla="*/ 559594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18306" y="0"/>
                  </a:moveTo>
                  <a:lnTo>
                    <a:pt x="18276" y="122"/>
                  </a:lnTo>
                  <a:lnTo>
                    <a:pt x="3798" y="122"/>
                  </a:lnTo>
                  <a:lnTo>
                    <a:pt x="0" y="21316"/>
                  </a:lnTo>
                  <a:lnTo>
                    <a:pt x="74" y="21600"/>
                  </a:lnTo>
                  <a:lnTo>
                    <a:pt x="21597" y="21600"/>
                  </a:lnTo>
                  <a:lnTo>
                    <a:pt x="21600" y="21592"/>
                  </a:lnTo>
                  <a:lnTo>
                    <a:pt x="1830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pPr algn="ctr"/>
              <a:endParaRPr lang="zh-CN" altLang="en-US" sz="14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0730" name="AutoShape 10"/>
            <p:cNvSpPr>
              <a:spLocks/>
            </p:cNvSpPr>
            <p:nvPr/>
          </p:nvSpPr>
          <p:spPr bwMode="auto">
            <a:xfrm>
              <a:off x="0" y="4597400"/>
              <a:ext cx="2735122" cy="2911475"/>
            </a:xfrm>
            <a:custGeom>
              <a:avLst/>
              <a:gdLst>
                <a:gd name="T0" fmla="*/ 1367561 w 21600"/>
                <a:gd name="T1" fmla="*/ 1455738 h 21600"/>
                <a:gd name="T2" fmla="*/ 1367561 w 21600"/>
                <a:gd name="T3" fmla="*/ 1455738 h 21600"/>
                <a:gd name="T4" fmla="*/ 1367561 w 21600"/>
                <a:gd name="T5" fmla="*/ 1455738 h 21600"/>
                <a:gd name="T6" fmla="*/ 1367561 w 21600"/>
                <a:gd name="T7" fmla="*/ 1455738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9941" y="0"/>
                  </a:moveTo>
                  <a:lnTo>
                    <a:pt x="3" y="1781"/>
                  </a:lnTo>
                  <a:lnTo>
                    <a:pt x="0" y="1790"/>
                  </a:lnTo>
                  <a:lnTo>
                    <a:pt x="16814" y="21599"/>
                  </a:lnTo>
                  <a:lnTo>
                    <a:pt x="21600" y="13449"/>
                  </a:lnTo>
                  <a:lnTo>
                    <a:pt x="21358" y="13449"/>
                  </a:lnTo>
                  <a:lnTo>
                    <a:pt x="994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pPr algn="ctr"/>
              <a:endParaRPr lang="zh-CN" altLang="en-US" sz="14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0731" name="AutoShape 11"/>
            <p:cNvSpPr>
              <a:spLocks/>
            </p:cNvSpPr>
            <p:nvPr/>
          </p:nvSpPr>
          <p:spPr bwMode="auto">
            <a:xfrm>
              <a:off x="0" y="1477963"/>
              <a:ext cx="1776321" cy="3359150"/>
            </a:xfrm>
            <a:custGeom>
              <a:avLst/>
              <a:gdLst>
                <a:gd name="T0" fmla="*/ 888161 w 21600"/>
                <a:gd name="T1" fmla="*/ 1679575 h 21600"/>
                <a:gd name="T2" fmla="*/ 888161 w 21600"/>
                <a:gd name="T3" fmla="*/ 1679575 h 21600"/>
                <a:gd name="T4" fmla="*/ 888161 w 21600"/>
                <a:gd name="T5" fmla="*/ 1679575 h 21600"/>
                <a:gd name="T6" fmla="*/ 888161 w 21600"/>
                <a:gd name="T7" fmla="*/ 1679575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9445" y="0"/>
                  </a:moveTo>
                  <a:lnTo>
                    <a:pt x="0" y="21600"/>
                  </a:lnTo>
                  <a:lnTo>
                    <a:pt x="15312" y="20056"/>
                  </a:lnTo>
                  <a:lnTo>
                    <a:pt x="15143" y="19943"/>
                  </a:lnTo>
                  <a:lnTo>
                    <a:pt x="21484" y="5269"/>
                  </a:lnTo>
                  <a:lnTo>
                    <a:pt x="21599" y="5238"/>
                  </a:lnTo>
                  <a:lnTo>
                    <a:pt x="9445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pPr algn="ctr"/>
              <a:endParaRPr lang="zh-CN" altLang="en-US" sz="14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0732" name="AutoShape 12"/>
            <p:cNvSpPr>
              <a:spLocks/>
            </p:cNvSpPr>
            <p:nvPr/>
          </p:nvSpPr>
          <p:spPr bwMode="auto">
            <a:xfrm>
              <a:off x="769897" y="1588"/>
              <a:ext cx="3122453" cy="2292350"/>
            </a:xfrm>
            <a:custGeom>
              <a:avLst/>
              <a:gdLst>
                <a:gd name="T0" fmla="*/ 1561227 w 21600"/>
                <a:gd name="T1" fmla="*/ 1146175 h 21600"/>
                <a:gd name="T2" fmla="*/ 1561227 w 21600"/>
                <a:gd name="T3" fmla="*/ 1146175 h 21600"/>
                <a:gd name="T4" fmla="*/ 1561227 w 21600"/>
                <a:gd name="T5" fmla="*/ 1146175 h 21600"/>
                <a:gd name="T6" fmla="*/ 1561227 w 21600"/>
                <a:gd name="T7" fmla="*/ 1146175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21341" y="0"/>
                  </a:moveTo>
                  <a:lnTo>
                    <a:pt x="0" y="13938"/>
                  </a:lnTo>
                  <a:lnTo>
                    <a:pt x="6966" y="21599"/>
                  </a:lnTo>
                  <a:lnTo>
                    <a:pt x="21599" y="12067"/>
                  </a:lnTo>
                  <a:lnTo>
                    <a:pt x="21523" y="12033"/>
                  </a:lnTo>
                  <a:lnTo>
                    <a:pt x="2134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pPr algn="ctr"/>
              <a:endParaRPr lang="zh-CN" altLang="en-US" sz="14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30749" name="AutoShape 29"/>
          <p:cNvSpPr>
            <a:spLocks/>
          </p:cNvSpPr>
          <p:nvPr/>
        </p:nvSpPr>
        <p:spPr bwMode="auto">
          <a:xfrm>
            <a:off x="7265739" y="4818638"/>
            <a:ext cx="349913" cy="343216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37670" tIns="37670" rIns="37670" bIns="37670" anchor="ctr"/>
          <a:lstStyle>
            <a:lvl1pPr defTabSz="5842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1pPr>
            <a:lvl2pPr marL="742950" indent="-285750" defTabSz="5842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2pPr>
            <a:lvl3pPr marL="1143000" indent="-228600" defTabSz="5842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3pPr>
            <a:lvl4pPr marL="1600200" indent="-228600" defTabSz="5842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4pPr>
            <a:lvl5pPr marL="2057400" indent="-228600" defTabSz="5842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5pPr>
            <a:lvl6pPr marL="2514600" indent="-228600" algn="ctr" defTabSz="5842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6pPr>
            <a:lvl7pPr marL="2971800" indent="-228600" algn="ctr" defTabSz="5842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7pPr>
            <a:lvl8pPr marL="3429000" indent="-228600" algn="ctr" defTabSz="5842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8pPr>
            <a:lvl9pPr marL="3886200" indent="-228600" algn="ctr" defTabSz="5842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9pPr>
          </a:lstStyle>
          <a:p>
            <a:pPr algn="ctr" eaLnBrk="1"/>
            <a:r>
              <a:rPr lang="es-ES" altLang="zh-CN" sz="1400" b="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04</a:t>
            </a:r>
            <a:endParaRPr lang="es-ES" altLang="zh-CN" sz="1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0750" name="AutoShape 30"/>
          <p:cNvSpPr>
            <a:spLocks/>
          </p:cNvSpPr>
          <p:nvPr/>
        </p:nvSpPr>
        <p:spPr bwMode="auto">
          <a:xfrm>
            <a:off x="5633368" y="2651128"/>
            <a:ext cx="311406" cy="343216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37670" tIns="37670" rIns="37670" bIns="37670" anchor="ctr"/>
          <a:lstStyle>
            <a:lvl1pPr defTabSz="5842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1pPr>
            <a:lvl2pPr marL="742950" indent="-285750" defTabSz="5842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2pPr>
            <a:lvl3pPr marL="1143000" indent="-228600" defTabSz="5842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3pPr>
            <a:lvl4pPr marL="1600200" indent="-228600" defTabSz="5842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4pPr>
            <a:lvl5pPr marL="2057400" indent="-228600" defTabSz="5842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5pPr>
            <a:lvl6pPr marL="2514600" indent="-228600" algn="ctr" defTabSz="5842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6pPr>
            <a:lvl7pPr marL="2971800" indent="-228600" algn="ctr" defTabSz="5842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7pPr>
            <a:lvl8pPr marL="3429000" indent="-228600" algn="ctr" defTabSz="5842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8pPr>
            <a:lvl9pPr marL="3886200" indent="-228600" algn="ctr" defTabSz="5842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9pPr>
          </a:lstStyle>
          <a:p>
            <a:pPr algn="ctr" eaLnBrk="1"/>
            <a:r>
              <a:rPr lang="es-ES" altLang="zh-CN" sz="1400" b="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01</a:t>
            </a:r>
            <a:endParaRPr lang="es-ES" altLang="zh-CN" sz="1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0751" name="AutoShape 31"/>
          <p:cNvSpPr>
            <a:spLocks/>
          </p:cNvSpPr>
          <p:nvPr/>
        </p:nvSpPr>
        <p:spPr bwMode="auto">
          <a:xfrm>
            <a:off x="6936602" y="2650845"/>
            <a:ext cx="330659" cy="343216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37670" tIns="37670" rIns="37670" bIns="37670" anchor="ctr"/>
          <a:lstStyle>
            <a:lvl1pPr defTabSz="5842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1pPr>
            <a:lvl2pPr marL="742950" indent="-285750" defTabSz="5842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2pPr>
            <a:lvl3pPr marL="1143000" indent="-228600" defTabSz="5842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3pPr>
            <a:lvl4pPr marL="1600200" indent="-228600" defTabSz="5842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4pPr>
            <a:lvl5pPr marL="2057400" indent="-228600" defTabSz="5842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5pPr>
            <a:lvl6pPr marL="2514600" indent="-228600" algn="ctr" defTabSz="5842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6pPr>
            <a:lvl7pPr marL="2971800" indent="-228600" algn="ctr" defTabSz="5842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7pPr>
            <a:lvl8pPr marL="3429000" indent="-228600" algn="ctr" defTabSz="5842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8pPr>
            <a:lvl9pPr marL="3886200" indent="-228600" algn="ctr" defTabSz="5842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9pPr>
          </a:lstStyle>
          <a:p>
            <a:pPr algn="ctr" eaLnBrk="1"/>
            <a:r>
              <a:rPr lang="es-ES" altLang="zh-CN" sz="1400" b="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02</a:t>
            </a:r>
            <a:endParaRPr lang="es-ES" altLang="zh-CN" sz="1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0752" name="AutoShape 32"/>
          <p:cNvSpPr>
            <a:spLocks/>
          </p:cNvSpPr>
          <p:nvPr/>
        </p:nvSpPr>
        <p:spPr bwMode="auto">
          <a:xfrm>
            <a:off x="5256543" y="4746646"/>
            <a:ext cx="311406" cy="343216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37670" tIns="37670" rIns="37670" bIns="37670" anchor="ctr"/>
          <a:lstStyle>
            <a:lvl1pPr defTabSz="5842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1pPr>
            <a:lvl2pPr marL="742950" indent="-285750" defTabSz="5842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2pPr>
            <a:lvl3pPr marL="1143000" indent="-228600" defTabSz="5842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3pPr>
            <a:lvl4pPr marL="1600200" indent="-228600" defTabSz="5842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4pPr>
            <a:lvl5pPr marL="2057400" indent="-228600" defTabSz="5842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5pPr>
            <a:lvl6pPr marL="2514600" indent="-228600" algn="ctr" defTabSz="5842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6pPr>
            <a:lvl7pPr marL="2971800" indent="-228600" algn="ctr" defTabSz="5842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7pPr>
            <a:lvl8pPr marL="3429000" indent="-228600" algn="ctr" defTabSz="5842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8pPr>
            <a:lvl9pPr marL="3886200" indent="-228600" algn="ctr" defTabSz="5842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9pPr>
          </a:lstStyle>
          <a:p>
            <a:pPr algn="ctr" eaLnBrk="1"/>
            <a:r>
              <a:rPr lang="es-ES" altLang="zh-CN" sz="1400" b="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06</a:t>
            </a:r>
            <a:endParaRPr lang="es-ES" altLang="zh-CN" sz="1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0753" name="AutoShape 33"/>
          <p:cNvSpPr>
            <a:spLocks/>
          </p:cNvSpPr>
          <p:nvPr/>
        </p:nvSpPr>
        <p:spPr bwMode="auto">
          <a:xfrm>
            <a:off x="6208391" y="5263982"/>
            <a:ext cx="476317" cy="343216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37670" tIns="37670" rIns="37670" bIns="37670" anchor="ctr"/>
          <a:lstStyle>
            <a:lvl1pPr defTabSz="5842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1pPr>
            <a:lvl2pPr marL="742950" indent="-285750" defTabSz="5842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2pPr>
            <a:lvl3pPr marL="1143000" indent="-228600" defTabSz="5842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3pPr>
            <a:lvl4pPr marL="1600200" indent="-228600" defTabSz="5842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4pPr>
            <a:lvl5pPr marL="2057400" indent="-228600" defTabSz="5842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5pPr>
            <a:lvl6pPr marL="2514600" indent="-228600" algn="ctr" defTabSz="5842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6pPr>
            <a:lvl7pPr marL="2971800" indent="-228600" algn="ctr" defTabSz="5842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7pPr>
            <a:lvl8pPr marL="3429000" indent="-228600" algn="ctr" defTabSz="5842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8pPr>
            <a:lvl9pPr marL="3886200" indent="-228600" algn="ctr" defTabSz="5842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9pPr>
          </a:lstStyle>
          <a:p>
            <a:pPr algn="ctr" eaLnBrk="1"/>
            <a:r>
              <a:rPr lang="es-ES" altLang="zh-CN" sz="1400" b="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05</a:t>
            </a:r>
            <a:endParaRPr lang="es-ES" altLang="zh-CN" sz="1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0754" name="AutoShape 34"/>
          <p:cNvSpPr>
            <a:spLocks/>
          </p:cNvSpPr>
          <p:nvPr/>
        </p:nvSpPr>
        <p:spPr bwMode="auto">
          <a:xfrm>
            <a:off x="7560403" y="3531997"/>
            <a:ext cx="349913" cy="343216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37670" tIns="37670" rIns="37670" bIns="37670" anchor="ctr"/>
          <a:lstStyle>
            <a:lvl1pPr defTabSz="5842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1pPr>
            <a:lvl2pPr marL="742950" indent="-285750" defTabSz="5842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2pPr>
            <a:lvl3pPr marL="1143000" indent="-228600" defTabSz="5842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3pPr>
            <a:lvl4pPr marL="1600200" indent="-228600" defTabSz="5842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4pPr>
            <a:lvl5pPr marL="2057400" indent="-228600" defTabSz="5842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5pPr>
            <a:lvl6pPr marL="2514600" indent="-228600" algn="ctr" defTabSz="5842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6pPr>
            <a:lvl7pPr marL="2971800" indent="-228600" algn="ctr" defTabSz="5842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7pPr>
            <a:lvl8pPr marL="3429000" indent="-228600" algn="ctr" defTabSz="5842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8pPr>
            <a:lvl9pPr marL="3886200" indent="-228600" algn="ctr" defTabSz="5842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9pPr>
          </a:lstStyle>
          <a:p>
            <a:pPr algn="ctr" eaLnBrk="1"/>
            <a:r>
              <a:rPr lang="es-ES" altLang="zh-CN" sz="1400" b="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03</a:t>
            </a:r>
            <a:endParaRPr lang="es-ES" altLang="zh-CN" sz="1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0755" name="AutoShape 35"/>
          <p:cNvSpPr>
            <a:spLocks/>
          </p:cNvSpPr>
          <p:nvPr/>
        </p:nvSpPr>
        <p:spPr bwMode="auto">
          <a:xfrm>
            <a:off x="4906630" y="3511906"/>
            <a:ext cx="349913" cy="343216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37670" tIns="37670" rIns="37670" bIns="37670" anchor="ctr"/>
          <a:lstStyle>
            <a:lvl1pPr defTabSz="5842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1pPr>
            <a:lvl2pPr marL="742950" indent="-285750" defTabSz="5842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2pPr>
            <a:lvl3pPr marL="1143000" indent="-228600" defTabSz="5842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3pPr>
            <a:lvl4pPr marL="1600200" indent="-228600" defTabSz="5842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4pPr>
            <a:lvl5pPr marL="2057400" indent="-228600" defTabSz="5842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5pPr>
            <a:lvl6pPr marL="2514600" indent="-228600" algn="ctr" defTabSz="5842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6pPr>
            <a:lvl7pPr marL="2971800" indent="-228600" algn="ctr" defTabSz="5842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7pPr>
            <a:lvl8pPr marL="3429000" indent="-228600" algn="ctr" defTabSz="5842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8pPr>
            <a:lvl9pPr marL="3886200" indent="-228600" algn="ctr" defTabSz="5842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9pPr>
          </a:lstStyle>
          <a:p>
            <a:pPr algn="ctr" eaLnBrk="1"/>
            <a:r>
              <a:rPr lang="es-ES" altLang="zh-CN" sz="1400" b="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07</a:t>
            </a:r>
            <a:endParaRPr lang="es-ES" altLang="zh-CN" sz="1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0756" name="AutoShape 36"/>
          <p:cNvSpPr>
            <a:spLocks/>
          </p:cNvSpPr>
          <p:nvPr/>
        </p:nvSpPr>
        <p:spPr bwMode="auto">
          <a:xfrm>
            <a:off x="755650" y="2702418"/>
            <a:ext cx="3334608" cy="549146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6477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1pPr>
            <a:lvl2pPr marL="742950" indent="-285750" defTabSz="6477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2pPr>
            <a:lvl3pPr marL="1143000" indent="-228600" defTabSz="6477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3pPr>
            <a:lvl4pPr marL="1600200" indent="-228600" defTabSz="6477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4pPr>
            <a:lvl5pPr marL="2057400" indent="-228600" defTabSz="6477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5pPr>
            <a:lvl6pPr marL="2514600" indent="-228600" algn="ctr" defTabSz="6477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6pPr>
            <a:lvl7pPr marL="2971800" indent="-228600" algn="ctr" defTabSz="6477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7pPr>
            <a:lvl8pPr marL="3429000" indent="-228600" algn="ctr" defTabSz="6477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8pPr>
            <a:lvl9pPr marL="3886200" indent="-228600" algn="ctr" defTabSz="6477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9pPr>
          </a:lstStyle>
          <a:p>
            <a:pPr algn="r"/>
            <a:r>
              <a:rPr lang="zh-CN" altLang="en-US" sz="1600" b="0" dirty="0">
                <a:solidFill>
                  <a:srgbClr val="000000"/>
                </a:solidFill>
                <a:latin typeface="Helvetica Neue" panose="02000503000000020004" pitchFamily="2" charset="0"/>
              </a:rPr>
              <a:t>基于</a:t>
            </a:r>
            <a:r>
              <a:rPr lang="en-US" altLang="zh-CN" sz="1600" b="0" dirty="0">
                <a:solidFill>
                  <a:srgbClr val="000000"/>
                </a:solidFill>
                <a:latin typeface="Helvetica Neue" panose="02000503000000020004" pitchFamily="2" charset="0"/>
              </a:rPr>
              <a:t>Angular</a:t>
            </a:r>
            <a:r>
              <a:rPr lang="zh-CN" altLang="en-US" sz="1600" b="0" dirty="0">
                <a:solidFill>
                  <a:srgbClr val="000000"/>
                </a:solidFill>
                <a:latin typeface="Helvetica Neue" panose="02000503000000020004" pitchFamily="2" charset="0"/>
              </a:rPr>
              <a:t>语法的一个轻量级框架，支持 </a:t>
            </a:r>
            <a:r>
              <a:rPr lang="en-US" altLang="zh-CN" sz="1600" b="0" dirty="0" err="1">
                <a:solidFill>
                  <a:srgbClr val="000000"/>
                </a:solidFill>
                <a:latin typeface="Helvetica Neue" panose="02000503000000020004" pitchFamily="2" charset="0"/>
              </a:rPr>
              <a:t>Angularjs</a:t>
            </a:r>
            <a:r>
              <a:rPr lang="en-US" altLang="zh-CN" sz="1600" b="0" dirty="0">
                <a:solidFill>
                  <a:srgbClr val="000000"/>
                </a:solidFill>
                <a:latin typeface="Helvetica Neue" panose="02000503000000020004" pitchFamily="2" charset="0"/>
              </a:rPr>
              <a:t> </a:t>
            </a:r>
            <a:r>
              <a:rPr lang="zh-CN" altLang="en-US" sz="1600" b="0" dirty="0">
                <a:solidFill>
                  <a:srgbClr val="000000"/>
                </a:solidFill>
                <a:latin typeface="Helvetica Neue" panose="02000503000000020004" pitchFamily="2" charset="0"/>
              </a:rPr>
              <a:t>的特性， </a:t>
            </a:r>
            <a:r>
              <a:rPr lang="en-US" altLang="zh-CN" sz="1600" b="0" dirty="0">
                <a:solidFill>
                  <a:srgbClr val="000000"/>
                </a:solidFill>
                <a:latin typeface="Helvetica Neue" panose="02000503000000020004" pitchFamily="2" charset="0"/>
              </a:rPr>
              <a:t>MVC </a:t>
            </a:r>
          </a:p>
        </p:txBody>
      </p:sp>
      <p:sp>
        <p:nvSpPr>
          <p:cNvPr id="30757" name="AutoShape 37"/>
          <p:cNvSpPr>
            <a:spLocks/>
          </p:cNvSpPr>
          <p:nvPr/>
        </p:nvSpPr>
        <p:spPr bwMode="auto">
          <a:xfrm>
            <a:off x="1676848" y="2402732"/>
            <a:ext cx="2415084" cy="111001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0091" tIns="20091" rIns="20091" bIns="20091" anchor="ctr"/>
          <a:lstStyle>
            <a:lvl1pPr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1pPr>
            <a:lvl2pPr marL="742950" indent="-28575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2pPr>
            <a:lvl3pPr marL="1143000" indent="-2286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3pPr>
            <a:lvl4pPr marL="1600200" indent="-2286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4pPr>
            <a:lvl5pPr marL="2057400" indent="-2286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5pPr>
            <a:lvl6pPr marL="2514600" indent="-228600" algn="ctr" defTabSz="8255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6pPr>
            <a:lvl7pPr marL="2971800" indent="-228600" algn="ctr" defTabSz="8255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7pPr>
            <a:lvl8pPr marL="3429000" indent="-228600" algn="ctr" defTabSz="8255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8pPr>
            <a:lvl9pPr marL="3886200" indent="-228600" algn="ctr" defTabSz="8255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9pPr>
          </a:lstStyle>
          <a:p>
            <a:pPr algn="r" eaLnBrk="1">
              <a:lnSpc>
                <a:spcPct val="120000"/>
              </a:lnSpc>
            </a:pPr>
            <a:r>
              <a:rPr lang="zh-CN" altLang="en-US" sz="1800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基于</a:t>
            </a:r>
            <a:r>
              <a:rPr lang="en-US" altLang="zh-CN" sz="1800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ionic3</a:t>
            </a:r>
            <a:endParaRPr lang="es-ES" altLang="zh-CN" sz="1800" dirty="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0758" name="AutoShape 38"/>
          <p:cNvSpPr>
            <a:spLocks/>
          </p:cNvSpPr>
          <p:nvPr/>
        </p:nvSpPr>
        <p:spPr bwMode="auto">
          <a:xfrm>
            <a:off x="4202429" y="2445425"/>
            <a:ext cx="227695" cy="227695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8" y="6724"/>
                  <a:pt x="20638" y="12953"/>
                  <a:pt x="16796" y="16796"/>
                </a:cubicBezTo>
                <a:cubicBezTo>
                  <a:pt x="12953" y="20639"/>
                  <a:pt x="6723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3" y="-961"/>
                  <a:pt x="12953" y="-961"/>
                  <a:pt x="16796" y="2881"/>
                </a:cubicBezTo>
              </a:path>
            </a:pathLst>
          </a:custGeom>
          <a:solidFill>
            <a:schemeClr val="accent1"/>
          </a:solidFill>
          <a:ln w="25400" cap="flat" cmpd="sng">
            <a:solidFill>
              <a:srgbClr val="000000">
                <a:alpha val="0"/>
              </a:srgbClr>
            </a:solidFill>
            <a:prstDash val="solid"/>
            <a:miter lim="0"/>
            <a:headEnd/>
            <a:tailEnd/>
          </a:ln>
          <a:effectLst/>
          <a:extLst/>
        </p:spPr>
        <p:txBody>
          <a:bodyPr lIns="0" tIns="0" rIns="0" bIns="0" anchor="ctr"/>
          <a:lstStyle/>
          <a:p>
            <a:pPr algn="r" defTabSz="308049">
              <a:lnSpc>
                <a:spcPct val="120000"/>
              </a:lnSpc>
              <a:defRPr/>
            </a:pPr>
            <a:endParaRPr lang="es-ES" sz="2109">
              <a:solidFill>
                <a:schemeClr val="bg1">
                  <a:lumMod val="65000"/>
                </a:schemeClr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Gill Sans" charset="0"/>
              <a:sym typeface="Arial" panose="020B0604020202020204" pitchFamily="34" charset="0"/>
            </a:endParaRPr>
          </a:p>
        </p:txBody>
      </p:sp>
      <p:sp>
        <p:nvSpPr>
          <p:cNvPr id="30759" name="AutoShape 39"/>
          <p:cNvSpPr>
            <a:spLocks/>
          </p:cNvSpPr>
          <p:nvPr/>
        </p:nvSpPr>
        <p:spPr bwMode="auto">
          <a:xfrm>
            <a:off x="8773510" y="2702418"/>
            <a:ext cx="2912449" cy="549146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6477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1pPr>
            <a:lvl2pPr marL="742950" indent="-285750" defTabSz="6477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2pPr>
            <a:lvl3pPr marL="1143000" indent="-228600" defTabSz="6477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3pPr>
            <a:lvl4pPr marL="1600200" indent="-228600" defTabSz="6477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4pPr>
            <a:lvl5pPr marL="2057400" indent="-228600" defTabSz="6477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5pPr>
            <a:lvl6pPr marL="2514600" indent="-228600" algn="ctr" defTabSz="6477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6pPr>
            <a:lvl7pPr marL="2971800" indent="-228600" algn="ctr" defTabSz="6477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7pPr>
            <a:lvl8pPr marL="3429000" indent="-228600" algn="ctr" defTabSz="6477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8pPr>
            <a:lvl9pPr marL="3886200" indent="-228600" algn="ctr" defTabSz="6477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9pPr>
          </a:lstStyle>
          <a:p>
            <a:pPr eaLnBrk="1">
              <a:lnSpc>
                <a:spcPct val="120000"/>
              </a:lnSpc>
              <a:spcBef>
                <a:spcPts val="896"/>
              </a:spcBef>
            </a:pPr>
            <a:r>
              <a:rPr lang="en-US" altLang="zh-CN" sz="1600" b="0" dirty="0">
                <a:solidFill>
                  <a:srgbClr val="000000"/>
                </a:solidFill>
                <a:latin typeface="Helvetica Neue" panose="02000503000000020004" pitchFamily="2" charset="0"/>
              </a:rPr>
              <a:t>Cordova</a:t>
            </a:r>
            <a:r>
              <a:rPr lang="zh-CN" altLang="en-US" sz="1600" b="0" dirty="0">
                <a:solidFill>
                  <a:srgbClr val="000000"/>
                </a:solidFill>
                <a:latin typeface="Helvetica Neue" panose="02000503000000020004" pitchFamily="2" charset="0"/>
              </a:rPr>
              <a:t>插件 在</a:t>
            </a:r>
            <a:r>
              <a:rPr lang="en-US" altLang="zh-CN" sz="1600" b="0" dirty="0">
                <a:solidFill>
                  <a:srgbClr val="000000"/>
                </a:solidFill>
                <a:latin typeface="Helvetica Neue" panose="02000503000000020004" pitchFamily="2" charset="0"/>
              </a:rPr>
              <a:t>ionic</a:t>
            </a:r>
            <a:r>
              <a:rPr lang="zh-CN" altLang="en-US" sz="1600" b="0" dirty="0">
                <a:solidFill>
                  <a:srgbClr val="000000"/>
                </a:solidFill>
                <a:latin typeface="Helvetica Neue" panose="02000503000000020004" pitchFamily="2" charset="0"/>
              </a:rPr>
              <a:t>框架中使用百度语音识别</a:t>
            </a:r>
            <a:endParaRPr lang="es-ES" altLang="zh-CN" sz="1600" b="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0760" name="AutoShape 40"/>
          <p:cNvSpPr>
            <a:spLocks/>
          </p:cNvSpPr>
          <p:nvPr/>
        </p:nvSpPr>
        <p:spPr bwMode="auto">
          <a:xfrm>
            <a:off x="8766814" y="2402732"/>
            <a:ext cx="1429865" cy="26955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0091" tIns="20091" rIns="20091" bIns="20091" anchor="ctr"/>
          <a:lstStyle>
            <a:lvl1pPr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1pPr>
            <a:lvl2pPr marL="742950" indent="-28575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2pPr>
            <a:lvl3pPr marL="1143000" indent="-2286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3pPr>
            <a:lvl4pPr marL="1600200" indent="-2286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4pPr>
            <a:lvl5pPr marL="2057400" indent="-2286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5pPr>
            <a:lvl6pPr marL="2514600" indent="-228600" algn="ctr" defTabSz="8255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6pPr>
            <a:lvl7pPr marL="2971800" indent="-228600" algn="ctr" defTabSz="8255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7pPr>
            <a:lvl8pPr marL="3429000" indent="-228600" algn="ctr" defTabSz="8255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8pPr>
            <a:lvl9pPr marL="3886200" indent="-228600" algn="ctr" defTabSz="8255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9pPr>
          </a:lstStyle>
          <a:p>
            <a:pPr algn="l" eaLnBrk="1">
              <a:lnSpc>
                <a:spcPct val="120000"/>
              </a:lnSpc>
            </a:pPr>
            <a:r>
              <a:rPr lang="zh-CN" altLang="en-US" sz="1800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百度语音识别</a:t>
            </a:r>
            <a:endParaRPr lang="es-ES" altLang="zh-CN" sz="1800" dirty="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0761" name="AutoShape 41"/>
          <p:cNvSpPr>
            <a:spLocks/>
          </p:cNvSpPr>
          <p:nvPr/>
        </p:nvSpPr>
        <p:spPr bwMode="auto">
          <a:xfrm>
            <a:off x="8480521" y="2445425"/>
            <a:ext cx="227695" cy="227695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8" y="6724"/>
                  <a:pt x="20638" y="12953"/>
                  <a:pt x="16796" y="16796"/>
                </a:cubicBezTo>
                <a:cubicBezTo>
                  <a:pt x="12953" y="20639"/>
                  <a:pt x="6723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3" y="-961"/>
                  <a:pt x="12953" y="-961"/>
                  <a:pt x="16796" y="2881"/>
                </a:cubicBezTo>
              </a:path>
            </a:pathLst>
          </a:custGeom>
          <a:solidFill>
            <a:schemeClr val="accent2"/>
          </a:solidFill>
          <a:ln w="25400" cap="flat" cmpd="sng">
            <a:solidFill>
              <a:srgbClr val="000000">
                <a:alpha val="0"/>
              </a:srgbClr>
            </a:solidFill>
            <a:prstDash val="solid"/>
            <a:miter lim="0"/>
            <a:headEnd/>
            <a:tailEnd/>
          </a:ln>
          <a:effectLst/>
          <a:extLst/>
        </p:spPr>
        <p:txBody>
          <a:bodyPr lIns="0" tIns="0" rIns="0" bIns="0" anchor="ctr"/>
          <a:lstStyle/>
          <a:p>
            <a:pPr defTabSz="308049">
              <a:lnSpc>
                <a:spcPct val="120000"/>
              </a:lnSpc>
              <a:defRPr/>
            </a:pPr>
            <a:endParaRPr lang="es-ES" sz="2109">
              <a:solidFill>
                <a:schemeClr val="bg1">
                  <a:lumMod val="65000"/>
                </a:schemeClr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Gill Sans" charset="0"/>
              <a:sym typeface="Arial" panose="020B0604020202020204" pitchFamily="34" charset="0"/>
            </a:endParaRPr>
          </a:p>
        </p:txBody>
      </p:sp>
      <p:sp>
        <p:nvSpPr>
          <p:cNvPr id="30762" name="AutoShape 42"/>
          <p:cNvSpPr>
            <a:spLocks/>
          </p:cNvSpPr>
          <p:nvPr/>
        </p:nvSpPr>
        <p:spPr bwMode="auto">
          <a:xfrm>
            <a:off x="884759" y="3943856"/>
            <a:ext cx="3207173" cy="549146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6477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1pPr>
            <a:lvl2pPr marL="742950" indent="-285750" defTabSz="6477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2pPr>
            <a:lvl3pPr marL="1143000" indent="-228600" defTabSz="6477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3pPr>
            <a:lvl4pPr marL="1600200" indent="-228600" defTabSz="6477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4pPr>
            <a:lvl5pPr marL="2057400" indent="-228600" defTabSz="6477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5pPr>
            <a:lvl6pPr marL="2514600" indent="-228600" algn="ctr" defTabSz="6477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6pPr>
            <a:lvl7pPr marL="2971800" indent="-228600" algn="ctr" defTabSz="6477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7pPr>
            <a:lvl8pPr marL="3429000" indent="-228600" algn="ctr" defTabSz="6477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8pPr>
            <a:lvl9pPr marL="3886200" indent="-228600" algn="ctr" defTabSz="6477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9pPr>
          </a:lstStyle>
          <a:p>
            <a:pPr algn="r" eaLnBrk="1">
              <a:spcBef>
                <a:spcPts val="0"/>
              </a:spcBef>
            </a:pPr>
            <a:r>
              <a:rPr lang="en-US" altLang="zh-CN" sz="1600" b="0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MongoDB</a:t>
            </a:r>
            <a:r>
              <a:rPr lang="zh-CN" altLang="en-US" sz="1600" b="0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数据库</a:t>
            </a:r>
            <a:endParaRPr lang="en-US" altLang="zh-CN" sz="1600" b="0" dirty="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algn="r" eaLnBrk="1">
              <a:spcBef>
                <a:spcPts val="0"/>
              </a:spcBef>
            </a:pPr>
            <a:r>
              <a:rPr lang="en-US" altLang="zh-CN" sz="1600" b="0" dirty="0" err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orm</a:t>
            </a:r>
            <a:r>
              <a:rPr lang="zh-CN" altLang="en-US" sz="1600" b="0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框架 </a:t>
            </a:r>
            <a:r>
              <a:rPr lang="en-US" altLang="zh-CN" sz="1600" b="0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Morphia</a:t>
            </a:r>
            <a:endParaRPr lang="es-ES" altLang="zh-CN" sz="1600" b="0" dirty="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0763" name="AutoShape 43"/>
          <p:cNvSpPr>
            <a:spLocks/>
          </p:cNvSpPr>
          <p:nvPr/>
        </p:nvSpPr>
        <p:spPr bwMode="auto">
          <a:xfrm>
            <a:off x="2704577" y="3644170"/>
            <a:ext cx="1394049" cy="24108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0091" tIns="20091" rIns="20091" bIns="20091" anchor="ctr"/>
          <a:lstStyle>
            <a:lvl1pPr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1pPr>
            <a:lvl2pPr marL="742950" indent="-28575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2pPr>
            <a:lvl3pPr marL="1143000" indent="-2286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3pPr>
            <a:lvl4pPr marL="1600200" indent="-2286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4pPr>
            <a:lvl5pPr marL="2057400" indent="-2286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5pPr>
            <a:lvl6pPr marL="2514600" indent="-228600" algn="ctr" defTabSz="8255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6pPr>
            <a:lvl7pPr marL="2971800" indent="-228600" algn="ctr" defTabSz="8255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7pPr>
            <a:lvl8pPr marL="3429000" indent="-228600" algn="ctr" defTabSz="8255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8pPr>
            <a:lvl9pPr marL="3886200" indent="-228600" algn="ctr" defTabSz="8255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9pPr>
          </a:lstStyle>
          <a:p>
            <a:pPr algn="r" eaLnBrk="1">
              <a:lnSpc>
                <a:spcPct val="120000"/>
              </a:lnSpc>
            </a:pPr>
            <a:r>
              <a:rPr lang="zh-CN" altLang="en-US" sz="1800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数据库方案</a:t>
            </a:r>
            <a:endParaRPr lang="es-ES" altLang="zh-CN" sz="1800" dirty="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0764" name="AutoShape 44"/>
          <p:cNvSpPr>
            <a:spLocks/>
          </p:cNvSpPr>
          <p:nvPr/>
        </p:nvSpPr>
        <p:spPr bwMode="auto">
          <a:xfrm>
            <a:off x="4204103" y="3686862"/>
            <a:ext cx="227695" cy="227695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8" y="6724"/>
                  <a:pt x="20638" y="12953"/>
                  <a:pt x="16796" y="16796"/>
                </a:cubicBezTo>
                <a:cubicBezTo>
                  <a:pt x="12953" y="20639"/>
                  <a:pt x="6723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3" y="-961"/>
                  <a:pt x="12953" y="-961"/>
                  <a:pt x="16796" y="2881"/>
                </a:cubicBezTo>
              </a:path>
            </a:pathLst>
          </a:custGeom>
          <a:solidFill>
            <a:schemeClr val="accent3"/>
          </a:solidFill>
          <a:ln w="25400" cap="flat" cmpd="sng">
            <a:solidFill>
              <a:srgbClr val="000000">
                <a:alpha val="0"/>
              </a:srgbClr>
            </a:solidFill>
            <a:prstDash val="solid"/>
            <a:miter lim="0"/>
            <a:headEnd/>
            <a:tailEnd/>
          </a:ln>
          <a:effectLst/>
          <a:extLst/>
        </p:spPr>
        <p:txBody>
          <a:bodyPr lIns="0" tIns="0" rIns="0" bIns="0" anchor="ctr"/>
          <a:lstStyle/>
          <a:p>
            <a:pPr algn="r" defTabSz="308049">
              <a:lnSpc>
                <a:spcPct val="120000"/>
              </a:lnSpc>
              <a:defRPr/>
            </a:pPr>
            <a:endParaRPr lang="es-ES" sz="2109">
              <a:solidFill>
                <a:schemeClr val="bg1">
                  <a:lumMod val="65000"/>
                </a:schemeClr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Gill Sans" charset="0"/>
              <a:sym typeface="Arial" panose="020B0604020202020204" pitchFamily="34" charset="0"/>
            </a:endParaRPr>
          </a:p>
        </p:txBody>
      </p:sp>
      <p:sp>
        <p:nvSpPr>
          <p:cNvPr id="30765" name="AutoShape 45"/>
          <p:cNvSpPr>
            <a:spLocks/>
          </p:cNvSpPr>
          <p:nvPr/>
        </p:nvSpPr>
        <p:spPr bwMode="auto">
          <a:xfrm>
            <a:off x="8745049" y="3943856"/>
            <a:ext cx="2940910" cy="549146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6477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1pPr>
            <a:lvl2pPr marL="742950" indent="-285750" defTabSz="6477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2pPr>
            <a:lvl3pPr marL="1143000" indent="-228600" defTabSz="6477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3pPr>
            <a:lvl4pPr marL="1600200" indent="-228600" defTabSz="6477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4pPr>
            <a:lvl5pPr marL="2057400" indent="-228600" defTabSz="6477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5pPr>
            <a:lvl6pPr marL="2514600" indent="-228600" algn="ctr" defTabSz="6477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6pPr>
            <a:lvl7pPr marL="2971800" indent="-228600" algn="ctr" defTabSz="6477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7pPr>
            <a:lvl8pPr marL="3429000" indent="-228600" algn="ctr" defTabSz="6477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8pPr>
            <a:lvl9pPr marL="3886200" indent="-228600" algn="ctr" defTabSz="6477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9pPr>
          </a:lstStyle>
          <a:p>
            <a:pPr eaLnBrk="1">
              <a:lnSpc>
                <a:spcPct val="120000"/>
              </a:lnSpc>
              <a:spcBef>
                <a:spcPts val="896"/>
              </a:spcBef>
            </a:pPr>
            <a:r>
              <a:rPr lang="en-US" altLang="zh-CN" sz="1600" b="0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JSON</a:t>
            </a:r>
            <a:r>
              <a:rPr lang="zh-CN" altLang="en-US" sz="1600" b="0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格式的</a:t>
            </a:r>
            <a:r>
              <a:rPr lang="en-US" altLang="zh-CN" sz="1600" b="0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HTTP POST</a:t>
            </a:r>
            <a:r>
              <a:rPr lang="zh-CN" altLang="en-US" sz="1600" b="0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请求的返回值</a:t>
            </a:r>
            <a:endParaRPr lang="es-ES" altLang="zh-CN" sz="1600" b="0" dirty="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0766" name="AutoShape 46"/>
          <p:cNvSpPr>
            <a:spLocks/>
          </p:cNvSpPr>
          <p:nvPr/>
        </p:nvSpPr>
        <p:spPr bwMode="auto">
          <a:xfrm>
            <a:off x="8737515" y="3644170"/>
            <a:ext cx="1429864" cy="26955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0091" tIns="20091" rIns="20091" bIns="20091" anchor="ctr"/>
          <a:lstStyle>
            <a:lvl1pPr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1pPr>
            <a:lvl2pPr marL="742950" indent="-28575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2pPr>
            <a:lvl3pPr marL="1143000" indent="-2286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3pPr>
            <a:lvl4pPr marL="1600200" indent="-2286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4pPr>
            <a:lvl5pPr marL="2057400" indent="-2286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5pPr>
            <a:lvl6pPr marL="2514600" indent="-228600" algn="ctr" defTabSz="8255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6pPr>
            <a:lvl7pPr marL="2971800" indent="-228600" algn="ctr" defTabSz="8255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7pPr>
            <a:lvl8pPr marL="3429000" indent="-228600" algn="ctr" defTabSz="8255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8pPr>
            <a:lvl9pPr marL="3886200" indent="-228600" algn="ctr" defTabSz="8255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9pPr>
          </a:lstStyle>
          <a:p>
            <a:pPr algn="l" eaLnBrk="1">
              <a:lnSpc>
                <a:spcPct val="120000"/>
              </a:lnSpc>
            </a:pPr>
            <a:r>
              <a:rPr lang="zh-CN" altLang="en-US" sz="1800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图灵机器人</a:t>
            </a:r>
            <a:endParaRPr lang="es-ES" altLang="zh-CN" sz="1800" dirty="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0767" name="AutoShape 47"/>
          <p:cNvSpPr>
            <a:spLocks/>
          </p:cNvSpPr>
          <p:nvPr/>
        </p:nvSpPr>
        <p:spPr bwMode="auto">
          <a:xfrm>
            <a:off x="8451222" y="3686862"/>
            <a:ext cx="227695" cy="227695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8" y="6724"/>
                  <a:pt x="20638" y="12953"/>
                  <a:pt x="16796" y="16796"/>
                </a:cubicBezTo>
                <a:cubicBezTo>
                  <a:pt x="12953" y="20639"/>
                  <a:pt x="6723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3" y="-961"/>
                  <a:pt x="12953" y="-961"/>
                  <a:pt x="16796" y="2881"/>
                </a:cubicBezTo>
              </a:path>
            </a:pathLst>
          </a:custGeom>
          <a:solidFill>
            <a:schemeClr val="accent4"/>
          </a:solidFill>
          <a:ln w="25400" cap="flat" cmpd="sng">
            <a:solidFill>
              <a:srgbClr val="000000">
                <a:alpha val="0"/>
              </a:srgbClr>
            </a:solidFill>
            <a:prstDash val="solid"/>
            <a:miter lim="0"/>
            <a:headEnd/>
            <a:tailEnd/>
          </a:ln>
          <a:effectLst/>
          <a:extLst/>
        </p:spPr>
        <p:txBody>
          <a:bodyPr lIns="0" tIns="0" rIns="0" bIns="0" anchor="ctr"/>
          <a:lstStyle/>
          <a:p>
            <a:pPr defTabSz="308049">
              <a:lnSpc>
                <a:spcPct val="120000"/>
              </a:lnSpc>
              <a:defRPr/>
            </a:pPr>
            <a:endParaRPr lang="es-ES" sz="2109">
              <a:solidFill>
                <a:schemeClr val="bg1">
                  <a:lumMod val="65000"/>
                </a:schemeClr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Gill Sans" charset="0"/>
              <a:sym typeface="Arial" panose="020B0604020202020204" pitchFamily="34" charset="0"/>
            </a:endParaRPr>
          </a:p>
        </p:txBody>
      </p:sp>
      <p:sp>
        <p:nvSpPr>
          <p:cNvPr id="30769" name="AutoShape 49"/>
          <p:cNvSpPr>
            <a:spLocks/>
          </p:cNvSpPr>
          <p:nvPr/>
        </p:nvSpPr>
        <p:spPr bwMode="auto">
          <a:xfrm>
            <a:off x="2702444" y="4876399"/>
            <a:ext cx="1389486" cy="24108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0091" tIns="20091" rIns="20091" bIns="20091" anchor="ctr"/>
          <a:lstStyle>
            <a:lvl1pPr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1pPr>
            <a:lvl2pPr marL="742950" indent="-28575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2pPr>
            <a:lvl3pPr marL="1143000" indent="-2286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3pPr>
            <a:lvl4pPr marL="1600200" indent="-2286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4pPr>
            <a:lvl5pPr marL="2057400" indent="-2286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5pPr>
            <a:lvl6pPr marL="2514600" indent="-228600" algn="ctr" defTabSz="8255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6pPr>
            <a:lvl7pPr marL="2971800" indent="-228600" algn="ctr" defTabSz="8255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7pPr>
            <a:lvl8pPr marL="3429000" indent="-228600" algn="ctr" defTabSz="8255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8pPr>
            <a:lvl9pPr marL="3886200" indent="-228600" algn="ctr" defTabSz="8255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9pPr>
          </a:lstStyle>
          <a:p>
            <a:pPr algn="r" eaLnBrk="1">
              <a:lnSpc>
                <a:spcPct val="120000"/>
              </a:lnSpc>
            </a:pPr>
            <a:r>
              <a:rPr lang="zh-CN" altLang="en-US" sz="1800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服务器方案</a:t>
            </a:r>
            <a:endParaRPr lang="es-ES" altLang="zh-CN" sz="1800" dirty="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0770" name="AutoShape 50"/>
          <p:cNvSpPr>
            <a:spLocks/>
          </p:cNvSpPr>
          <p:nvPr/>
        </p:nvSpPr>
        <p:spPr bwMode="auto">
          <a:xfrm>
            <a:off x="4204103" y="4918254"/>
            <a:ext cx="227695" cy="227695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8" y="6724"/>
                  <a:pt x="20638" y="12953"/>
                  <a:pt x="16796" y="16796"/>
                </a:cubicBezTo>
                <a:cubicBezTo>
                  <a:pt x="12953" y="20639"/>
                  <a:pt x="6723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3" y="-961"/>
                  <a:pt x="12953" y="-961"/>
                  <a:pt x="16796" y="2881"/>
                </a:cubicBezTo>
              </a:path>
            </a:pathLst>
          </a:custGeom>
          <a:solidFill>
            <a:schemeClr val="accent5"/>
          </a:solidFill>
          <a:ln w="25400" cap="flat" cmpd="sng">
            <a:solidFill>
              <a:srgbClr val="000000">
                <a:alpha val="0"/>
              </a:srgbClr>
            </a:solidFill>
            <a:prstDash val="solid"/>
            <a:miter lim="0"/>
            <a:headEnd/>
            <a:tailEnd/>
          </a:ln>
          <a:effectLst/>
          <a:extLst/>
        </p:spPr>
        <p:txBody>
          <a:bodyPr lIns="0" tIns="0" rIns="0" bIns="0" anchor="ctr"/>
          <a:lstStyle/>
          <a:p>
            <a:pPr algn="r" defTabSz="308049">
              <a:lnSpc>
                <a:spcPct val="120000"/>
              </a:lnSpc>
              <a:defRPr/>
            </a:pPr>
            <a:endParaRPr lang="es-ES" sz="2109">
              <a:solidFill>
                <a:schemeClr val="bg1">
                  <a:lumMod val="65000"/>
                </a:schemeClr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Gill Sans" charset="0"/>
              <a:sym typeface="Arial" panose="020B0604020202020204" pitchFamily="34" charset="0"/>
            </a:endParaRPr>
          </a:p>
        </p:txBody>
      </p:sp>
      <p:sp>
        <p:nvSpPr>
          <p:cNvPr id="30771" name="AutoShape 51"/>
          <p:cNvSpPr>
            <a:spLocks/>
          </p:cNvSpPr>
          <p:nvPr/>
        </p:nvSpPr>
        <p:spPr bwMode="auto">
          <a:xfrm>
            <a:off x="8745049" y="5175247"/>
            <a:ext cx="2940910" cy="549146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6477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1pPr>
            <a:lvl2pPr marL="742950" indent="-285750" defTabSz="6477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2pPr>
            <a:lvl3pPr marL="1143000" indent="-228600" defTabSz="6477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3pPr>
            <a:lvl4pPr marL="1600200" indent="-228600" defTabSz="6477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4pPr>
            <a:lvl5pPr marL="2057400" indent="-228600" defTabSz="6477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5pPr>
            <a:lvl6pPr marL="2514600" indent="-228600" algn="ctr" defTabSz="6477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6pPr>
            <a:lvl7pPr marL="2971800" indent="-228600" algn="ctr" defTabSz="6477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7pPr>
            <a:lvl8pPr marL="3429000" indent="-228600" algn="ctr" defTabSz="6477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8pPr>
            <a:lvl9pPr marL="3886200" indent="-228600" algn="ctr" defTabSz="6477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9pPr>
          </a:lstStyle>
          <a:p>
            <a:pPr eaLnBrk="1">
              <a:spcBef>
                <a:spcPts val="0"/>
              </a:spcBef>
            </a:pPr>
            <a:r>
              <a:rPr lang="en-US" altLang="zh-CN" sz="1600" b="0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Karma</a:t>
            </a:r>
            <a:r>
              <a:rPr lang="zh-CN" altLang="en-US" sz="1600" b="0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测试执行过程管理工具</a:t>
            </a:r>
            <a:r>
              <a:rPr lang="en-US" altLang="zh-CN" sz="1600" b="0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Jasmine</a:t>
            </a:r>
            <a:r>
              <a:rPr lang="zh-CN" altLang="en-US" sz="1600" b="0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单元测试框架</a:t>
            </a:r>
            <a:endParaRPr lang="es-ES" altLang="zh-CN" sz="1600" b="0" dirty="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0772" name="AutoShape 52"/>
          <p:cNvSpPr>
            <a:spLocks/>
          </p:cNvSpPr>
          <p:nvPr/>
        </p:nvSpPr>
        <p:spPr bwMode="auto">
          <a:xfrm>
            <a:off x="8737515" y="4876399"/>
            <a:ext cx="1429864" cy="26955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0091" tIns="20091" rIns="20091" bIns="20091" anchor="ctr"/>
          <a:lstStyle>
            <a:lvl1pPr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1pPr>
            <a:lvl2pPr marL="742950" indent="-28575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2pPr>
            <a:lvl3pPr marL="1143000" indent="-2286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3pPr>
            <a:lvl4pPr marL="1600200" indent="-2286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4pPr>
            <a:lvl5pPr marL="2057400" indent="-2286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5pPr>
            <a:lvl6pPr marL="2514600" indent="-228600" algn="ctr" defTabSz="8255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6pPr>
            <a:lvl7pPr marL="2971800" indent="-228600" algn="ctr" defTabSz="8255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7pPr>
            <a:lvl8pPr marL="3429000" indent="-228600" algn="ctr" defTabSz="8255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8pPr>
            <a:lvl9pPr marL="3886200" indent="-228600" algn="ctr" defTabSz="8255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9pPr>
          </a:lstStyle>
          <a:p>
            <a:pPr algn="l" eaLnBrk="1">
              <a:lnSpc>
                <a:spcPct val="120000"/>
              </a:lnSpc>
            </a:pPr>
            <a:r>
              <a:rPr lang="zh-CN" altLang="en-US" sz="1800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测试方案</a:t>
            </a:r>
            <a:endParaRPr lang="es-ES" altLang="zh-CN" sz="1800" dirty="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0773" name="AutoShape 53"/>
          <p:cNvSpPr>
            <a:spLocks/>
          </p:cNvSpPr>
          <p:nvPr/>
        </p:nvSpPr>
        <p:spPr bwMode="auto">
          <a:xfrm>
            <a:off x="8451222" y="4918254"/>
            <a:ext cx="227695" cy="227695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8" y="6724"/>
                  <a:pt x="20638" y="12953"/>
                  <a:pt x="16796" y="16796"/>
                </a:cubicBezTo>
                <a:cubicBezTo>
                  <a:pt x="12953" y="20639"/>
                  <a:pt x="6723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3" y="-961"/>
                  <a:pt x="12953" y="-961"/>
                  <a:pt x="16796" y="2881"/>
                </a:cubicBezTo>
              </a:path>
            </a:pathLst>
          </a:custGeom>
          <a:solidFill>
            <a:schemeClr val="accent6"/>
          </a:solidFill>
          <a:ln w="25400" cap="flat" cmpd="sng">
            <a:solidFill>
              <a:srgbClr val="000000">
                <a:alpha val="0"/>
              </a:srgbClr>
            </a:solidFill>
            <a:prstDash val="solid"/>
            <a:miter lim="0"/>
            <a:headEnd/>
            <a:tailEnd/>
          </a:ln>
          <a:effectLst/>
          <a:extLst/>
        </p:spPr>
        <p:txBody>
          <a:bodyPr lIns="0" tIns="0" rIns="0" bIns="0" anchor="ctr"/>
          <a:lstStyle/>
          <a:p>
            <a:pPr defTabSz="308049">
              <a:lnSpc>
                <a:spcPct val="120000"/>
              </a:lnSpc>
              <a:defRPr/>
            </a:pPr>
            <a:endParaRPr lang="es-ES" sz="2109">
              <a:solidFill>
                <a:schemeClr val="bg1">
                  <a:lumMod val="65000"/>
                </a:schemeClr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Gill Sans" charset="0"/>
              <a:sym typeface="Arial" panose="020B0604020202020204" pitchFamily="34" charset="0"/>
            </a:endParaRPr>
          </a:p>
        </p:txBody>
      </p:sp>
      <p:sp>
        <p:nvSpPr>
          <p:cNvPr id="41" name="AutoShape 42">
            <a:extLst>
              <a:ext uri="{FF2B5EF4-FFF2-40B4-BE49-F238E27FC236}">
                <a16:creationId xmlns:a16="http://schemas.microsoft.com/office/drawing/2014/main" id="{652E5143-94BA-6C4E-9369-D12885A4A588}"/>
              </a:ext>
            </a:extLst>
          </p:cNvPr>
          <p:cNvSpPr>
            <a:spLocks/>
          </p:cNvSpPr>
          <p:nvPr/>
        </p:nvSpPr>
        <p:spPr bwMode="auto">
          <a:xfrm>
            <a:off x="878317" y="5185294"/>
            <a:ext cx="3207173" cy="549146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6477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1pPr>
            <a:lvl2pPr marL="742950" indent="-285750" defTabSz="6477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2pPr>
            <a:lvl3pPr marL="1143000" indent="-228600" defTabSz="6477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3pPr>
            <a:lvl4pPr marL="1600200" indent="-228600" defTabSz="6477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4pPr>
            <a:lvl5pPr marL="2057400" indent="-228600" defTabSz="6477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5pPr>
            <a:lvl6pPr marL="2514600" indent="-228600" algn="ctr" defTabSz="6477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6pPr>
            <a:lvl7pPr marL="2971800" indent="-228600" algn="ctr" defTabSz="6477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7pPr>
            <a:lvl8pPr marL="3429000" indent="-228600" algn="ctr" defTabSz="6477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8pPr>
            <a:lvl9pPr marL="3886200" indent="-228600" algn="ctr" defTabSz="6477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9pPr>
          </a:lstStyle>
          <a:p>
            <a:pPr algn="r" eaLnBrk="1">
              <a:spcBef>
                <a:spcPts val="0"/>
              </a:spcBef>
            </a:pPr>
            <a:r>
              <a:rPr lang="en-US" altLang="zh-CN" sz="1600" b="0" dirty="0" err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SpringBoot</a:t>
            </a:r>
            <a:r>
              <a:rPr lang="en-US" altLang="zh-CN" sz="1600" b="0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+ </a:t>
            </a:r>
            <a:r>
              <a:rPr lang="en-US" altLang="zh-CN" sz="1600" b="0" dirty="0" err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nodeJS</a:t>
            </a:r>
            <a:r>
              <a:rPr lang="en-US" altLang="zh-CN" sz="1600" b="0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+ zookeeper</a:t>
            </a:r>
            <a:endParaRPr lang="zh-CN" altLang="en-US" sz="1600" b="0" dirty="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algn="r" eaLnBrk="1">
              <a:spcBef>
                <a:spcPts val="0"/>
              </a:spcBef>
            </a:pPr>
            <a:r>
              <a:rPr lang="en-US" altLang="zh-CN" sz="1600" b="0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JSON</a:t>
            </a:r>
            <a:r>
              <a:rPr lang="zh-CN" altLang="en-US" sz="1600" b="0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解析</a:t>
            </a:r>
            <a:r>
              <a:rPr lang="en-US" altLang="zh-CN" sz="1600" b="0" dirty="0" err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gson</a:t>
            </a:r>
            <a:r>
              <a:rPr lang="zh-CN" altLang="en-US" sz="1600" b="0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框架</a:t>
            </a:r>
          </a:p>
          <a:p>
            <a:pPr algn="r" eaLnBrk="1">
              <a:spcBef>
                <a:spcPts val="0"/>
              </a:spcBef>
            </a:pPr>
            <a:endParaRPr lang="zh-CN" altLang="en-US" sz="1600" b="0" dirty="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2" name="TextBox 8">
            <a:extLst>
              <a:ext uri="{FF2B5EF4-FFF2-40B4-BE49-F238E27FC236}">
                <a16:creationId xmlns:a16="http://schemas.microsoft.com/office/drawing/2014/main" id="{AD9A7A29-E331-9640-BF3A-124CF529C015}"/>
              </a:ext>
            </a:extLst>
          </p:cNvPr>
          <p:cNvSpPr txBox="1"/>
          <p:nvPr/>
        </p:nvSpPr>
        <p:spPr>
          <a:xfrm>
            <a:off x="755650" y="365631"/>
            <a:ext cx="2311176" cy="43088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zh-CN" altLang="en-US" sz="28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技术方案</a:t>
            </a:r>
            <a:endParaRPr lang="zh-CN" altLang="en-US" sz="36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3" name="TextBox 8">
            <a:extLst>
              <a:ext uri="{FF2B5EF4-FFF2-40B4-BE49-F238E27FC236}">
                <a16:creationId xmlns:a16="http://schemas.microsoft.com/office/drawing/2014/main" id="{991CDAA2-0015-C145-B4DC-575581E214F2}"/>
              </a:ext>
            </a:extLst>
          </p:cNvPr>
          <p:cNvSpPr txBox="1"/>
          <p:nvPr/>
        </p:nvSpPr>
        <p:spPr>
          <a:xfrm>
            <a:off x="755650" y="824352"/>
            <a:ext cx="2311176" cy="16927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zh-CN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TECHNICAL SOLUTION</a:t>
            </a:r>
          </a:p>
        </p:txBody>
      </p:sp>
    </p:spTree>
    <p:extLst>
      <p:ext uri="{BB962C8B-B14F-4D97-AF65-F5344CB8AC3E}">
        <p14:creationId xmlns:p14="http://schemas.microsoft.com/office/powerpoint/2010/main" val="18992990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连接符 5"/>
          <p:cNvCxnSpPr/>
          <p:nvPr>
            <p:custDataLst>
              <p:tags r:id="rId2"/>
            </p:custDataLst>
          </p:nvPr>
        </p:nvCxnSpPr>
        <p:spPr>
          <a:xfrm>
            <a:off x="0" y="3131986"/>
            <a:ext cx="1285875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>
            <p:custDataLst>
              <p:tags r:id="rId3"/>
            </p:custDataLst>
          </p:nvPr>
        </p:nvCxnSpPr>
        <p:spPr>
          <a:xfrm>
            <a:off x="0" y="4583956"/>
            <a:ext cx="1285875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>
            <p:custDataLst>
              <p:tags r:id="rId4"/>
            </p:custDataLst>
          </p:nvPr>
        </p:nvSpPr>
        <p:spPr>
          <a:xfrm>
            <a:off x="4679225" y="2886663"/>
            <a:ext cx="3428044" cy="49064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altLang="zh-CN" sz="2800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PART  3</a:t>
            </a:r>
          </a:p>
        </p:txBody>
      </p:sp>
      <p:sp>
        <p:nvSpPr>
          <p:cNvPr id="8" name="MH_Entry_1"/>
          <p:cNvSpPr/>
          <p:nvPr>
            <p:custDataLst>
              <p:tags r:id="rId5"/>
            </p:custDataLst>
          </p:nvPr>
        </p:nvSpPr>
        <p:spPr>
          <a:xfrm>
            <a:off x="4330379" y="3629847"/>
            <a:ext cx="4125737" cy="800219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0 w 2520280"/>
              <a:gd name="connsiteY7" fmla="*/ 0 h 1872208"/>
              <a:gd name="connsiteX0" fmla="*/ 0 w 2520280"/>
              <a:gd name="connsiteY0" fmla="*/ 1872208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0 h 1872208"/>
              <a:gd name="connsiteX5" fmla="*/ 2520280 w 2520280"/>
              <a:gd name="connsiteY5" fmla="*/ 0 h 1872208"/>
              <a:gd name="connsiteX6" fmla="*/ 0 w 2520280"/>
              <a:gd name="connsiteY6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2520280 w 2520280"/>
              <a:gd name="connsiteY4" fmla="*/ 0 h 1872208"/>
              <a:gd name="connsiteX5" fmla="*/ 0 w 2520280"/>
              <a:gd name="connsiteY5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34255 w 2520280"/>
              <a:gd name="connsiteY4" fmla="*/ 0 h 1872208"/>
              <a:gd name="connsiteX5" fmla="*/ 0 w 2520280"/>
              <a:gd name="connsiteY5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917 w 2520280"/>
              <a:gd name="connsiteY4" fmla="*/ 6036 h 1872208"/>
              <a:gd name="connsiteX5" fmla="*/ 0 w 2520280"/>
              <a:gd name="connsiteY5" fmla="*/ 0 h 1872208"/>
              <a:gd name="connsiteX0" fmla="*/ 0 w 2520280"/>
              <a:gd name="connsiteY0" fmla="*/ 1890314 h 1890314"/>
              <a:gd name="connsiteX1" fmla="*/ 2520280 w 2520280"/>
              <a:gd name="connsiteY1" fmla="*/ 1890314 h 1890314"/>
              <a:gd name="connsiteX2" fmla="*/ 0 w 2520280"/>
              <a:gd name="connsiteY2" fmla="*/ 1890314 h 1890314"/>
              <a:gd name="connsiteX3" fmla="*/ 0 w 2520280"/>
              <a:gd name="connsiteY3" fmla="*/ 18106 h 1890314"/>
              <a:gd name="connsiteX4" fmla="*/ 53304 w 2520280"/>
              <a:gd name="connsiteY4" fmla="*/ 0 h 1890314"/>
              <a:gd name="connsiteX5" fmla="*/ 0 w 2520280"/>
              <a:gd name="connsiteY5" fmla="*/ 18106 h 1890314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916 w 2520280"/>
              <a:gd name="connsiteY4" fmla="*/ 0 h 1872208"/>
              <a:gd name="connsiteX5" fmla="*/ 0 w 2520280"/>
              <a:gd name="connsiteY5" fmla="*/ 0 h 1872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zh-CN" altLang="en-US" sz="36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项目现状</a:t>
            </a:r>
            <a:endParaRPr lang="en-US" altLang="zh-CN" sz="3600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algn="ctr"/>
            <a:r>
              <a:rPr lang="en-US" altLang="zh-CN" sz="16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PROJECT STATUS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45963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Box 8"/>
          <p:cNvSpPr txBox="1"/>
          <p:nvPr/>
        </p:nvSpPr>
        <p:spPr>
          <a:xfrm>
            <a:off x="755650" y="365631"/>
            <a:ext cx="2311176" cy="43088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zh-CN" altLang="en-US" sz="28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项目现状</a:t>
            </a:r>
            <a:endParaRPr lang="zh-CN" altLang="en-US" sz="36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6" name="TextBox 8"/>
          <p:cNvSpPr txBox="1"/>
          <p:nvPr/>
        </p:nvSpPr>
        <p:spPr>
          <a:xfrm>
            <a:off x="755650" y="824352"/>
            <a:ext cx="2311176" cy="16927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zh-CN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PROJECT STATUS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9FF1600-4ACD-BF48-A9FD-A0B2216FBA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1143" y="581074"/>
            <a:ext cx="4353149" cy="594372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E1F7BE0-2DD1-154B-B803-D15169F526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6672" y="0"/>
            <a:ext cx="4505406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79103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LTRA_SCORM_COURSE_ID" val="9E7965BD-BA7C-4284-B303-3DF26FF20985"/>
  <p:tag name="ISPRING_SCORM_RATE_SLIDES" val="1"/>
  <p:tag name="ISPRINGONLINEFOLDERID" val="0"/>
  <p:tag name="ISPRINGONLINEFOLDERPATH" val="Content List"/>
  <p:tag name="ISPRINGCLOUDFOLDERID" val="0"/>
  <p:tag name="ISPRINGCLOUDFOLDERPATH" val="Repository"/>
  <p:tag name="ISPRING_PLAYERS_CUSTOMIZATION" val="UEsDBBQAAgAIAEOUV0cNwDEewAEAANoDAAAPAAAAbm9uZS9wbGF5ZXIueG1spZJPb9QwEMXPW6nfIfK9dpYKUa0cekDKiaJKC4jbyptME1PHDp4Ju/vtmfzZpFuQQOKQaPIy72fPs/X9sXHJT4hog8/EWqYiAV+E0voqE18+5zd34v799ZVunTlBTGyZCR88iKQELKJtiX2PhupMvBAkQ0XCL4+bI9pM1ETtRqnD4SAPtzLESr1J07X69vBxW9TQmBvrkYwvmLvs5VYkbbQhWjpl4l0qrq9WA/ICZ5F7fIXBdf3KKIvQqDYCgieIatz2bN3Q3838NMErOrWAgkdfDbPvTfH8EMrOAfbaSo9tWyDqCYO20rSx6zufYCwyMTbsGkA0FaB0vhJq9Ko/mPWTM1hPHLzA9ty22zuLNYsjfejeLerubBmyVxNHXYJ0M0wwnGLeOZeDoS5CKZIIPzrLVd5jv85HkK7FuJzn7h0+Wy/xULDGVW4KCvH0gR18JFOUco5ejtHLwdTbh+ITF49TnNsFMgezhKBratzbf86j7/6fOEp4Mp0jcV7B+hKOueW/BA2PQsAz9pqk1sl+tTOVd9ftmxdX40Iadzdl8R1FQiZWwNewNGTUos8w9Zqm1fg5JTTHotXv91JPRC5/AVBLAQIAABQAAgAIAEOUV0cNwDEewAEAANoDAAAPAAAAAAAAAAEAAAAAAAAAAABub25lL3BsYXllci54bWxQSwUGAAAAAAEAAQA9AAAA7QEAAAAA"/>
  <p:tag name="ISPRING_OUTPUT_FOLDER" val="C:\Users\Administrator\Desktop"/>
  <p:tag name="ISPRING_SCORM_PASSING_SCORE" val="100.000000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PRESENTATION_TITLE" val="bt249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855"/>
  <p:tag name="MH_LIBRARY" val="CONTENTS"/>
  <p:tag name="MH_TYPE" val="NUMBER"/>
  <p:tag name="ID" val="545820"/>
  <p:tag name="MH_ORDER" val="4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855"/>
  <p:tag name="MH_LIBRARY" val="CONTENTS"/>
  <p:tag name="MH_TYPE" val="OTHERS"/>
  <p:tag name="ID" val="54582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OTHERS"/>
  <p:tag name="ID" val="553512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OTHERS"/>
  <p:tag name="ID" val="553512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519"/>
  <p:tag name="MH_LIBRARY" val="GRAPHIC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519"/>
  <p:tag name="MH_LIBRARY" val="GRAPHIC"/>
  <p:tag name="MH_ORDER" val="Straight Connector 5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519"/>
  <p:tag name="MH_LIBRARY" val="GRAPHIC"/>
  <p:tag name="MH_ORDER" val="Straight Connector 6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519"/>
  <p:tag name="MH_LIBRARY" val="GRAPHIC"/>
  <p:tag name="MH_ORDER" val="TextBox 3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ENTRY"/>
  <p:tag name="ID" val="553512"/>
  <p:tag name="MH_ORDER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519"/>
  <p:tag name="MH_LIBRARY" val="GRAPHIC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855"/>
  <p:tag name="MH_LIBRARY" val="CONTENTS"/>
  <p:tag name="MH_AUTOCOLOR" val="TRUE"/>
  <p:tag name="MH_TYPE" val="CONTENTS"/>
  <p:tag name="ID" val="54582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519"/>
  <p:tag name="MH_LIBRARY" val="GRAPHIC"/>
  <p:tag name="MH_ORDER" val="Straight Connector 5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519"/>
  <p:tag name="MH_LIBRARY" val="GRAPHIC"/>
  <p:tag name="MH_ORDER" val="Straight Connector 6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519"/>
  <p:tag name="MH_LIBRARY" val="GRAPHIC"/>
  <p:tag name="MH_ORDER" val="TextBox 3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ENTRY"/>
  <p:tag name="ID" val="553512"/>
  <p:tag name="MH_ORDER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519"/>
  <p:tag name="MH_LIBRARY" val="GRAPHIC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519"/>
  <p:tag name="MH_LIBRARY" val="GRAPHIC"/>
  <p:tag name="MH_ORDER" val="Straight Connector 5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519"/>
  <p:tag name="MH_LIBRARY" val="GRAPHIC"/>
  <p:tag name="MH_ORDER" val="Straight Connector 6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519"/>
  <p:tag name="MH_LIBRARY" val="GRAPHIC"/>
  <p:tag name="MH_ORDER" val="TextBox 3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ENTRY"/>
  <p:tag name="ID" val="553512"/>
  <p:tag name="MH_ORDER" val="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519"/>
  <p:tag name="MH_LIBRARY" val="GRAPHIC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855"/>
  <p:tag name="MH_LIBRARY" val="CONTENTS"/>
  <p:tag name="MH_TYPE" val="ENTRY"/>
  <p:tag name="ID" val="545820"/>
  <p:tag name="MH_ORDER" val="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519"/>
  <p:tag name="MH_LIBRARY" val="GRAPHIC"/>
  <p:tag name="MH_ORDER" val="Straight Connector 5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519"/>
  <p:tag name="MH_LIBRARY" val="GRAPHIC"/>
  <p:tag name="MH_ORDER" val="Straight Connector 6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519"/>
  <p:tag name="MH_LIBRARY" val="GRAPHIC"/>
  <p:tag name="MH_ORDER" val="TextBox 3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ENTRY"/>
  <p:tag name="ID" val="553512"/>
  <p:tag name="MH_ORDER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855"/>
  <p:tag name="MH_LIBRARY" val="CONTENTS"/>
  <p:tag name="MH_TYPE" val="NUMBER"/>
  <p:tag name="ID" val="545820"/>
  <p:tag name="MH_ORDER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855"/>
  <p:tag name="MH_LIBRARY" val="CONTENTS"/>
  <p:tag name="MH_TYPE" val="ENTRY"/>
  <p:tag name="ID" val="545820"/>
  <p:tag name="MH_ORDER" val="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855"/>
  <p:tag name="MH_LIBRARY" val="CONTENTS"/>
  <p:tag name="MH_TYPE" val="NUMBER"/>
  <p:tag name="ID" val="545820"/>
  <p:tag name="MH_ORDER" val="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855"/>
  <p:tag name="MH_LIBRARY" val="CONTENTS"/>
  <p:tag name="MH_TYPE" val="ENTRY"/>
  <p:tag name="ID" val="545820"/>
  <p:tag name="MH_ORDER" val="3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855"/>
  <p:tag name="MH_LIBRARY" val="CONTENTS"/>
  <p:tag name="MH_TYPE" val="NUMBER"/>
  <p:tag name="ID" val="545820"/>
  <p:tag name="MH_ORDER" val="3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855"/>
  <p:tag name="MH_LIBRARY" val="CONTENTS"/>
  <p:tag name="MH_TYPE" val="ENTRY"/>
  <p:tag name="ID" val="545820"/>
  <p:tag name="MH_ORDER" val="4"/>
</p:tagLst>
</file>

<file path=ppt/theme/theme1.xml><?xml version="1.0" encoding="utf-8"?>
<a:theme xmlns:a="http://schemas.openxmlformats.org/drawingml/2006/main" name="第一PPT，www.1ppt.com">
  <a:themeElements>
    <a:clrScheme name="自定义 28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DC5B3E"/>
      </a:accent1>
      <a:accent2>
        <a:srgbClr val="FF9900"/>
      </a:accent2>
      <a:accent3>
        <a:srgbClr val="DC5B3E"/>
      </a:accent3>
      <a:accent4>
        <a:srgbClr val="FF9900"/>
      </a:accent4>
      <a:accent5>
        <a:srgbClr val="DC5B3E"/>
      </a:accent5>
      <a:accent6>
        <a:srgbClr val="FF9900"/>
      </a:accent6>
      <a:hlink>
        <a:srgbClr val="DC5B3E"/>
      </a:hlink>
      <a:folHlink>
        <a:srgbClr val="FF9900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698</Words>
  <Application>Microsoft Macintosh PowerPoint</Application>
  <PresentationFormat>自定义</PresentationFormat>
  <Paragraphs>153</Paragraphs>
  <Slides>17</Slides>
  <Notes>17</Notes>
  <HiddenSlides>0</HiddenSlides>
  <MMClips>1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8" baseType="lpstr">
      <vt:lpstr>宋体</vt:lpstr>
      <vt:lpstr>Microsoft YaHei</vt:lpstr>
      <vt:lpstr>Microsoft YaHei</vt:lpstr>
      <vt:lpstr>Lato</vt:lpstr>
      <vt:lpstr>MS PGothic</vt:lpstr>
      <vt:lpstr>Arial</vt:lpstr>
      <vt:lpstr>Calibri</vt:lpstr>
      <vt:lpstr>Calibri Light</vt:lpstr>
      <vt:lpstr>Gill Sans</vt:lpstr>
      <vt:lpstr>Helvetica Neue</vt:lpstr>
      <vt:lpstr>第一PPT，www.1ppt.com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开题报告</dc:title>
  <dc:creator/>
  <cp:keywords>www.1ppt.com</cp:keywords>
  <cp:lastModifiedBy/>
  <cp:revision>1</cp:revision>
  <dcterms:created xsi:type="dcterms:W3CDTF">2016-12-04T14:38:08Z</dcterms:created>
  <dcterms:modified xsi:type="dcterms:W3CDTF">2019-04-02T14:17:25Z</dcterms:modified>
</cp:coreProperties>
</file>